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3" r:id="rId7"/>
    <p:sldId id="261" r:id="rId8"/>
    <p:sldId id="262"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4090" autoAdjust="0"/>
  </p:normalViewPr>
  <p:slideViewPr>
    <p:cSldViewPr>
      <p:cViewPr>
        <p:scale>
          <a:sx n="79" d="100"/>
          <a:sy n="79" d="100"/>
        </p:scale>
        <p:origin x="-2544"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FB57AEB-EB0C-4D62-955E-66477B49CBD4}" type="datetimeFigureOut">
              <a:rPr lang="de-CH" smtClean="0"/>
              <a:t>13.01.2015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359710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FB57AEB-EB0C-4D62-955E-66477B49CBD4}" type="datetimeFigureOut">
              <a:rPr lang="de-CH" smtClean="0"/>
              <a:t>13.01.2015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150146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FB57AEB-EB0C-4D62-955E-66477B49CBD4}" type="datetimeFigureOut">
              <a:rPr lang="de-CH" smtClean="0"/>
              <a:t>13.01.2015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65001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FB57AEB-EB0C-4D62-955E-66477B49CBD4}" type="datetimeFigureOut">
              <a:rPr lang="de-CH" smtClean="0"/>
              <a:t>13.01.2015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58031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FB57AEB-EB0C-4D62-955E-66477B49CBD4}" type="datetimeFigureOut">
              <a:rPr lang="de-CH" smtClean="0"/>
              <a:t>13.01.2015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428617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FB57AEB-EB0C-4D62-955E-66477B49CBD4}" type="datetimeFigureOut">
              <a:rPr lang="de-CH" smtClean="0"/>
              <a:t>13.01.2015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338423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FB57AEB-EB0C-4D62-955E-66477B49CBD4}" type="datetimeFigureOut">
              <a:rPr lang="de-CH" smtClean="0"/>
              <a:t>13.01.2015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283212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FB57AEB-EB0C-4D62-955E-66477B49CBD4}" type="datetimeFigureOut">
              <a:rPr lang="de-CH" smtClean="0"/>
              <a:t>13.01.2015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67402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B57AEB-EB0C-4D62-955E-66477B49CBD4}" type="datetimeFigureOut">
              <a:rPr lang="de-CH" smtClean="0"/>
              <a:t>13.01.2015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386752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FB57AEB-EB0C-4D62-955E-66477B49CBD4}" type="datetimeFigureOut">
              <a:rPr lang="de-CH" smtClean="0"/>
              <a:t>13.01.2015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321395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FB57AEB-EB0C-4D62-955E-66477B49CBD4}" type="datetimeFigureOut">
              <a:rPr lang="de-CH" smtClean="0"/>
              <a:t>13.01.2015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46966CA-A644-4641-9EB1-AC7E3BEEEA0C}" type="slidenum">
              <a:rPr lang="de-CH" smtClean="0"/>
              <a:t>‹Nr.›</a:t>
            </a:fld>
            <a:endParaRPr lang="de-CH"/>
          </a:p>
        </p:txBody>
      </p:sp>
    </p:spTree>
    <p:extLst>
      <p:ext uri="{BB962C8B-B14F-4D97-AF65-F5344CB8AC3E}">
        <p14:creationId xmlns:p14="http://schemas.microsoft.com/office/powerpoint/2010/main" val="25832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57AEB-EB0C-4D62-955E-66477B49CBD4}" type="datetimeFigureOut">
              <a:rPr lang="de-CH" smtClean="0"/>
              <a:t>13.01.2015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966CA-A644-4641-9EB1-AC7E3BEEEA0C}" type="slidenum">
              <a:rPr lang="de-CH" smtClean="0"/>
              <a:t>‹Nr.›</a:t>
            </a:fld>
            <a:endParaRPr lang="de-CH"/>
          </a:p>
        </p:txBody>
      </p:sp>
    </p:spTree>
    <p:extLst>
      <p:ext uri="{BB962C8B-B14F-4D97-AF65-F5344CB8AC3E}">
        <p14:creationId xmlns:p14="http://schemas.microsoft.com/office/powerpoint/2010/main" val="12782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4197" y="1315116"/>
            <a:ext cx="7772400" cy="1470025"/>
          </a:xfrm>
        </p:spPr>
        <p:txBody>
          <a:bodyPr>
            <a:normAutofit/>
          </a:bodyPr>
          <a:lstStyle/>
          <a:p>
            <a:r>
              <a:rPr lang="de-CH" sz="3600" cap="all" dirty="0">
                <a:solidFill>
                  <a:srgbClr val="08A1D9">
                    <a:lumMod val="75000"/>
                  </a:srgbClr>
                </a:solidFill>
                <a:latin typeface="Georgia" panose="02040502050405020303" pitchFamily="18" charset="0"/>
              </a:rPr>
              <a:t>Ea</a:t>
            </a:r>
            <a:r>
              <a:rPr lang="de-CH" sz="3600" cap="all" dirty="0">
                <a:solidFill>
                  <a:srgbClr val="F96A1B"/>
                </a:solidFill>
                <a:latin typeface="Georgia" panose="02040502050405020303" pitchFamily="18" charset="0"/>
              </a:rPr>
              <a:t>r</a:t>
            </a:r>
            <a:r>
              <a:rPr lang="de-CH" sz="3600" cap="all" dirty="0">
                <a:solidFill>
                  <a:srgbClr val="08A1D9">
                    <a:lumMod val="75000"/>
                  </a:srgbClr>
                </a:solidFill>
                <a:latin typeface="Georgia" panose="02040502050405020303" pitchFamily="18" charset="0"/>
              </a:rPr>
              <a:t>t</a:t>
            </a:r>
            <a:r>
              <a:rPr lang="de-CH" sz="3600" cap="all" dirty="0">
                <a:solidFill>
                  <a:srgbClr val="F96A1B"/>
                </a:solidFill>
                <a:latin typeface="Georgia" panose="02040502050405020303" pitchFamily="18" charset="0"/>
              </a:rPr>
              <a:t>h</a:t>
            </a:r>
            <a:r>
              <a:rPr lang="de-CH" sz="3600" cap="all" dirty="0">
                <a:solidFill>
                  <a:srgbClr val="000000"/>
                </a:solidFill>
                <a:latin typeface="Georgia" panose="02040502050405020303" pitchFamily="18" charset="0"/>
              </a:rPr>
              <a:t> Quiz</a:t>
            </a:r>
            <a:endParaRPr lang="de-CH" sz="5400" dirty="0">
              <a:latin typeface="Georgia" panose="02040502050405020303" pitchFamily="18" charset="0"/>
            </a:endParaRPr>
          </a:p>
        </p:txBody>
      </p:sp>
      <p:sp>
        <p:nvSpPr>
          <p:cNvPr id="3" name="Untertitel 2"/>
          <p:cNvSpPr>
            <a:spLocks noGrp="1"/>
          </p:cNvSpPr>
          <p:nvPr>
            <p:ph type="subTitle" idx="1"/>
          </p:nvPr>
        </p:nvSpPr>
        <p:spPr>
          <a:xfrm>
            <a:off x="755576" y="3717032"/>
            <a:ext cx="7344816" cy="3240360"/>
          </a:xfrm>
        </p:spPr>
        <p:txBody>
          <a:bodyPr>
            <a:normAutofit/>
          </a:bodyPr>
          <a:lstStyle/>
          <a:p>
            <a:pPr algn="l">
              <a:spcBef>
                <a:spcPts val="0"/>
              </a:spcBef>
            </a:pPr>
            <a:r>
              <a:rPr lang="de-CH" sz="1600" dirty="0" smtClean="0">
                <a:solidFill>
                  <a:schemeClr val="bg2">
                    <a:lumMod val="10000"/>
                  </a:schemeClr>
                </a:solidFill>
                <a:latin typeface="Georgia" panose="02040502050405020303" pitchFamily="18" charset="0"/>
              </a:rPr>
              <a:t>Autorin: Svenja </a:t>
            </a:r>
            <a:r>
              <a:rPr lang="de-CH" sz="1600" dirty="0" err="1" smtClean="0">
                <a:solidFill>
                  <a:schemeClr val="bg2">
                    <a:lumMod val="10000"/>
                  </a:schemeClr>
                </a:solidFill>
                <a:latin typeface="Georgia" panose="02040502050405020303" pitchFamily="18" charset="0"/>
              </a:rPr>
              <a:t>Marocchini</a:t>
            </a:r>
            <a:endParaRPr lang="de-CH" sz="1600" dirty="0" smtClean="0">
              <a:solidFill>
                <a:schemeClr val="bg2">
                  <a:lumMod val="10000"/>
                </a:schemeClr>
              </a:solidFill>
              <a:latin typeface="Georgia" panose="02040502050405020303" pitchFamily="18" charset="0"/>
            </a:endParaRPr>
          </a:p>
          <a:p>
            <a:pPr algn="l">
              <a:spcBef>
                <a:spcPts val="0"/>
              </a:spcBef>
            </a:pPr>
            <a:r>
              <a:rPr lang="de-CH" sz="1600" dirty="0" smtClean="0">
                <a:solidFill>
                  <a:schemeClr val="bg2">
                    <a:lumMod val="10000"/>
                  </a:schemeClr>
                </a:solidFill>
                <a:latin typeface="Georgia" panose="02040502050405020303" pitchFamily="18" charset="0"/>
              </a:rPr>
              <a:t>Verantwortlicher Lehrer: Urs Hauser</a:t>
            </a:r>
          </a:p>
          <a:p>
            <a:pPr algn="l">
              <a:spcBef>
                <a:spcPts val="0"/>
              </a:spcBef>
            </a:pPr>
            <a:r>
              <a:rPr lang="de-CH" sz="1600" dirty="0" smtClean="0">
                <a:solidFill>
                  <a:schemeClr val="bg2">
                    <a:lumMod val="10000"/>
                  </a:schemeClr>
                </a:solidFill>
                <a:latin typeface="Georgia" panose="02040502050405020303" pitchFamily="18" charset="0"/>
              </a:rPr>
              <a:t>Name der Schule: Fachmittelschule Glarus</a:t>
            </a:r>
          </a:p>
          <a:p>
            <a:pPr algn="l">
              <a:spcBef>
                <a:spcPts val="0"/>
              </a:spcBef>
            </a:pPr>
            <a:r>
              <a:rPr lang="de-CH" sz="1600" dirty="0" smtClean="0">
                <a:solidFill>
                  <a:schemeClr val="bg2">
                    <a:lumMod val="10000"/>
                  </a:schemeClr>
                </a:solidFill>
                <a:latin typeface="Georgia" panose="02040502050405020303" pitchFamily="18" charset="0"/>
              </a:rPr>
              <a:t>Klasse: </a:t>
            </a:r>
            <a:r>
              <a:rPr lang="de-CH" sz="1600" dirty="0" smtClean="0">
                <a:solidFill>
                  <a:schemeClr val="bg2">
                    <a:lumMod val="10000"/>
                  </a:schemeClr>
                </a:solidFill>
                <a:latin typeface="Georgia" panose="02040502050405020303" pitchFamily="18" charset="0"/>
              </a:rPr>
              <a:t>5u</a:t>
            </a:r>
            <a:endParaRPr lang="de-CH" sz="1600" dirty="0" smtClean="0">
              <a:solidFill>
                <a:schemeClr val="bg2">
                  <a:lumMod val="10000"/>
                </a:schemeClr>
              </a:solidFill>
              <a:latin typeface="Georgia" panose="02040502050405020303" pitchFamily="18" charset="0"/>
            </a:endParaRPr>
          </a:p>
          <a:p>
            <a:pPr algn="l">
              <a:spcBef>
                <a:spcPts val="0"/>
              </a:spcBef>
            </a:pPr>
            <a:r>
              <a:rPr lang="de-CH" sz="1600" dirty="0" smtClean="0">
                <a:solidFill>
                  <a:schemeClr val="bg2">
                    <a:lumMod val="10000"/>
                  </a:schemeClr>
                </a:solidFill>
                <a:latin typeface="Georgia" panose="02040502050405020303" pitchFamily="18" charset="0"/>
              </a:rPr>
              <a:t>Stadt: Glarus, Schweiz</a:t>
            </a:r>
          </a:p>
          <a:p>
            <a:pPr algn="l">
              <a:spcBef>
                <a:spcPts val="0"/>
              </a:spcBef>
            </a:pPr>
            <a:endParaRPr lang="de-CH" sz="1800" dirty="0">
              <a:solidFill>
                <a:schemeClr val="bg2">
                  <a:lumMod val="10000"/>
                </a:schemeClr>
              </a:solidFill>
              <a:latin typeface="Georgia" panose="02040502050405020303" pitchFamily="18" charset="0"/>
            </a:endParaRPr>
          </a:p>
          <a:p>
            <a:pPr algn="l">
              <a:spcBef>
                <a:spcPts val="0"/>
              </a:spcBef>
            </a:pPr>
            <a:r>
              <a:rPr lang="de-CH" sz="1600" dirty="0" smtClean="0">
                <a:solidFill>
                  <a:schemeClr val="bg2">
                    <a:lumMod val="10000"/>
                  </a:schemeClr>
                </a:solidFill>
                <a:latin typeface="Georgia" panose="02040502050405020303" pitchFamily="18" charset="0"/>
              </a:rPr>
              <a:t>Das Quiz basiert auf dem Thema «Das Erbe unserer Nahrungsmittelkultur». In diesem Spiel geht es um Lebensmittel verschiedener Länder. Zu Beginn sind die Fragen leicht, aber mit der Zeit werden sie immer schwieriger.  Als Ergebnis gibt es eine lustige Aussage und einen </a:t>
            </a:r>
            <a:r>
              <a:rPr lang="de-CH" sz="1600" dirty="0">
                <a:solidFill>
                  <a:schemeClr val="bg2">
                    <a:lumMod val="10000"/>
                  </a:schemeClr>
                </a:solidFill>
                <a:latin typeface="Georgia" panose="02040502050405020303" pitchFamily="18" charset="0"/>
              </a:rPr>
              <a:t>T</a:t>
            </a:r>
            <a:r>
              <a:rPr lang="de-CH" sz="1600" dirty="0" smtClean="0">
                <a:solidFill>
                  <a:schemeClr val="bg2">
                    <a:lumMod val="10000"/>
                  </a:schemeClr>
                </a:solidFill>
                <a:latin typeface="Georgia" panose="02040502050405020303" pitchFamily="18" charset="0"/>
              </a:rPr>
              <a:t>ext für den Spieler. Unter Rezeptseiten wurden </a:t>
            </a:r>
            <a:r>
              <a:rPr lang="de-CH" sz="1600" dirty="0" smtClean="0">
                <a:solidFill>
                  <a:schemeClr val="bg2">
                    <a:lumMod val="10000"/>
                  </a:schemeClr>
                </a:solidFill>
                <a:latin typeface="Georgia" panose="02040502050405020303" pitchFamily="18" charset="0"/>
              </a:rPr>
              <a:t>Webseiten </a:t>
            </a:r>
            <a:r>
              <a:rPr lang="de-CH" sz="1600" dirty="0" smtClean="0">
                <a:solidFill>
                  <a:schemeClr val="bg2">
                    <a:lumMod val="10000"/>
                  </a:schemeClr>
                </a:solidFill>
                <a:latin typeface="Georgia" panose="02040502050405020303" pitchFamily="18" charset="0"/>
              </a:rPr>
              <a:t>mit Rezepten eingefügt, damit die </a:t>
            </a:r>
            <a:r>
              <a:rPr lang="de-CH" sz="1600" dirty="0">
                <a:solidFill>
                  <a:schemeClr val="bg2">
                    <a:lumMod val="10000"/>
                  </a:schemeClr>
                </a:solidFill>
                <a:latin typeface="Georgia" panose="02040502050405020303" pitchFamily="18" charset="0"/>
              </a:rPr>
              <a:t>S</a:t>
            </a:r>
            <a:r>
              <a:rPr lang="de-CH" sz="1600" dirty="0" smtClean="0">
                <a:solidFill>
                  <a:schemeClr val="bg2">
                    <a:lumMod val="10000"/>
                  </a:schemeClr>
                </a:solidFill>
                <a:latin typeface="Georgia" panose="02040502050405020303" pitchFamily="18" charset="0"/>
              </a:rPr>
              <a:t>pieler </a:t>
            </a:r>
            <a:r>
              <a:rPr lang="de-CH" sz="1600" dirty="0" smtClean="0">
                <a:solidFill>
                  <a:schemeClr val="bg2">
                    <a:lumMod val="10000"/>
                  </a:schemeClr>
                </a:solidFill>
                <a:latin typeface="Georgia" panose="02040502050405020303" pitchFamily="18" charset="0"/>
              </a:rPr>
              <a:t>verschiedene Rezepte ausprobieren können.</a:t>
            </a:r>
            <a:endParaRPr lang="de-CH" sz="1600" dirty="0" smtClean="0">
              <a:solidFill>
                <a:schemeClr val="bg2">
                  <a:lumMod val="10000"/>
                </a:schemeClr>
              </a:solidFill>
              <a:latin typeface="Georgia" panose="02040502050405020303" pitchFamily="18" charset="0"/>
            </a:endParaRPr>
          </a:p>
          <a:p>
            <a:pPr algn="l">
              <a:spcBef>
                <a:spcPts val="0"/>
              </a:spcBef>
            </a:pPr>
            <a:endParaRPr lang="de-CH" sz="2000" dirty="0" smtClean="0">
              <a:solidFill>
                <a:schemeClr val="bg2">
                  <a:lumMod val="10000"/>
                </a:schemeClr>
              </a:solidFill>
            </a:endParaRPr>
          </a:p>
          <a:p>
            <a:pPr algn="l">
              <a:spcBef>
                <a:spcPts val="0"/>
              </a:spcBef>
            </a:pPr>
            <a:endParaRPr lang="de-CH" sz="2000" dirty="0">
              <a:solidFill>
                <a:schemeClr val="bg2">
                  <a:lumMod val="10000"/>
                </a:schemeClr>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09" y="476672"/>
            <a:ext cx="3301876" cy="3146914"/>
          </a:xfrm>
          <a:prstGeom prst="rect">
            <a:avLst/>
          </a:prstGeom>
          <a:ln w="28575">
            <a:solidFill>
              <a:schemeClr val="tx1"/>
            </a:solidFill>
          </a:ln>
        </p:spPr>
      </p:pic>
    </p:spTree>
    <p:extLst>
      <p:ext uri="{BB962C8B-B14F-4D97-AF65-F5344CB8AC3E}">
        <p14:creationId xmlns:p14="http://schemas.microsoft.com/office/powerpoint/2010/main" val="363970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Georgia" panose="02040502050405020303" pitchFamily="18" charset="0"/>
              </a:rPr>
              <a:t>Der Aufbau</a:t>
            </a:r>
            <a:endParaRPr lang="de-CH" dirty="0">
              <a:latin typeface="Georgia" panose="02040502050405020303" pitchFamily="18" charset="0"/>
            </a:endParaRPr>
          </a:p>
        </p:txBody>
      </p:sp>
      <p:sp>
        <p:nvSpPr>
          <p:cNvPr id="4" name="Abgerundetes Rechteck 3"/>
          <p:cNvSpPr/>
          <p:nvPr/>
        </p:nvSpPr>
        <p:spPr>
          <a:xfrm>
            <a:off x="3700998" y="1556792"/>
            <a:ext cx="1764196" cy="5447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5" name="Textfeld 4"/>
          <p:cNvSpPr txBox="1"/>
          <p:nvPr/>
        </p:nvSpPr>
        <p:spPr>
          <a:xfrm>
            <a:off x="3712583" y="1644479"/>
            <a:ext cx="1800200" cy="369332"/>
          </a:xfrm>
          <a:prstGeom prst="rect">
            <a:avLst/>
          </a:prstGeom>
          <a:noFill/>
        </p:spPr>
        <p:txBody>
          <a:bodyPr wrap="square" rtlCol="0">
            <a:spAutoFit/>
          </a:bodyPr>
          <a:lstStyle/>
          <a:p>
            <a:pPr algn="ctr"/>
            <a:r>
              <a:rPr lang="de-CH" dirty="0" smtClean="0">
                <a:latin typeface="Georgia" panose="02040502050405020303" pitchFamily="18" charset="0"/>
              </a:rPr>
              <a:t>Startseite</a:t>
            </a:r>
            <a:endParaRPr lang="de-CH" dirty="0">
              <a:latin typeface="Georgia" panose="02040502050405020303" pitchFamily="18" charset="0"/>
            </a:endParaRPr>
          </a:p>
        </p:txBody>
      </p:sp>
      <p:sp>
        <p:nvSpPr>
          <p:cNvPr id="6" name="Abgerundetes Rechteck 5"/>
          <p:cNvSpPr/>
          <p:nvPr/>
        </p:nvSpPr>
        <p:spPr>
          <a:xfrm>
            <a:off x="3782031" y="3052943"/>
            <a:ext cx="1609035" cy="4955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7" name="Abgerundetes Rechteck 6"/>
          <p:cNvSpPr/>
          <p:nvPr/>
        </p:nvSpPr>
        <p:spPr>
          <a:xfrm>
            <a:off x="3790960" y="2300821"/>
            <a:ext cx="1584272" cy="5446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8" name="Abgerundetes Rechteck 7"/>
          <p:cNvSpPr/>
          <p:nvPr/>
        </p:nvSpPr>
        <p:spPr>
          <a:xfrm>
            <a:off x="1547664" y="3043195"/>
            <a:ext cx="1512168" cy="4493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9" name="Abgerundetes Rechteck 8"/>
          <p:cNvSpPr/>
          <p:nvPr/>
        </p:nvSpPr>
        <p:spPr>
          <a:xfrm>
            <a:off x="1547664" y="3933056"/>
            <a:ext cx="151216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0" name="Abgerundetes Rechteck 9"/>
          <p:cNvSpPr/>
          <p:nvPr/>
        </p:nvSpPr>
        <p:spPr>
          <a:xfrm>
            <a:off x="5983146" y="3937505"/>
            <a:ext cx="1786220"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1" name="Abgerundetes Rechteck 10"/>
          <p:cNvSpPr/>
          <p:nvPr/>
        </p:nvSpPr>
        <p:spPr>
          <a:xfrm>
            <a:off x="5983146" y="3117561"/>
            <a:ext cx="1786220" cy="4436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2" name="Textfeld 11"/>
          <p:cNvSpPr txBox="1"/>
          <p:nvPr/>
        </p:nvSpPr>
        <p:spPr>
          <a:xfrm>
            <a:off x="3905926" y="2388474"/>
            <a:ext cx="1368152" cy="369332"/>
          </a:xfrm>
          <a:prstGeom prst="rect">
            <a:avLst/>
          </a:prstGeom>
          <a:noFill/>
        </p:spPr>
        <p:txBody>
          <a:bodyPr wrap="square" rtlCol="0">
            <a:spAutoFit/>
          </a:bodyPr>
          <a:lstStyle/>
          <a:p>
            <a:r>
              <a:rPr lang="de-CH" dirty="0" smtClean="0">
                <a:latin typeface="Georgia" panose="02040502050405020303" pitchFamily="18" charset="0"/>
              </a:rPr>
              <a:t>Menu Seite</a:t>
            </a:r>
            <a:endParaRPr lang="de-CH" dirty="0">
              <a:latin typeface="Georgia" panose="02040502050405020303" pitchFamily="18" charset="0"/>
            </a:endParaRPr>
          </a:p>
        </p:txBody>
      </p:sp>
      <p:sp>
        <p:nvSpPr>
          <p:cNvPr id="14" name="Textfeld 13"/>
          <p:cNvSpPr txBox="1"/>
          <p:nvPr/>
        </p:nvSpPr>
        <p:spPr>
          <a:xfrm>
            <a:off x="1547664" y="3100493"/>
            <a:ext cx="1512168" cy="369332"/>
          </a:xfrm>
          <a:prstGeom prst="rect">
            <a:avLst/>
          </a:prstGeom>
          <a:noFill/>
        </p:spPr>
        <p:txBody>
          <a:bodyPr wrap="square" rtlCol="0">
            <a:spAutoFit/>
          </a:bodyPr>
          <a:lstStyle/>
          <a:p>
            <a:r>
              <a:rPr lang="de-CH" dirty="0" smtClean="0">
                <a:latin typeface="Georgia" panose="02040502050405020303" pitchFamily="18" charset="0"/>
              </a:rPr>
              <a:t>Rezeptseiten</a:t>
            </a:r>
            <a:endParaRPr lang="de-CH" dirty="0">
              <a:latin typeface="Georgia" panose="02040502050405020303" pitchFamily="18" charset="0"/>
            </a:endParaRPr>
          </a:p>
        </p:txBody>
      </p:sp>
      <p:sp>
        <p:nvSpPr>
          <p:cNvPr id="15" name="Textfeld 14"/>
          <p:cNvSpPr txBox="1"/>
          <p:nvPr/>
        </p:nvSpPr>
        <p:spPr>
          <a:xfrm>
            <a:off x="3905926" y="3155490"/>
            <a:ext cx="1368152" cy="369332"/>
          </a:xfrm>
          <a:prstGeom prst="rect">
            <a:avLst/>
          </a:prstGeom>
          <a:noFill/>
        </p:spPr>
        <p:txBody>
          <a:bodyPr wrap="square" rtlCol="0">
            <a:spAutoFit/>
          </a:bodyPr>
          <a:lstStyle/>
          <a:p>
            <a:r>
              <a:rPr lang="de-CH" dirty="0" smtClean="0">
                <a:latin typeface="Georgia" panose="02040502050405020303" pitchFamily="18" charset="0"/>
              </a:rPr>
              <a:t>Los Geht’s!</a:t>
            </a:r>
            <a:endParaRPr lang="de-CH" dirty="0">
              <a:latin typeface="Georgia" panose="02040502050405020303" pitchFamily="18" charset="0"/>
            </a:endParaRPr>
          </a:p>
        </p:txBody>
      </p:sp>
      <p:sp>
        <p:nvSpPr>
          <p:cNvPr id="16" name="Textfeld 15"/>
          <p:cNvSpPr txBox="1"/>
          <p:nvPr/>
        </p:nvSpPr>
        <p:spPr>
          <a:xfrm>
            <a:off x="6491235" y="3174400"/>
            <a:ext cx="1296144" cy="369332"/>
          </a:xfrm>
          <a:prstGeom prst="rect">
            <a:avLst/>
          </a:prstGeom>
          <a:noFill/>
        </p:spPr>
        <p:txBody>
          <a:bodyPr wrap="square" rtlCol="0">
            <a:spAutoFit/>
          </a:bodyPr>
          <a:lstStyle/>
          <a:p>
            <a:r>
              <a:rPr lang="de-CH" dirty="0" smtClean="0">
                <a:latin typeface="Georgia" panose="02040502050405020303" pitchFamily="18" charset="0"/>
              </a:rPr>
              <a:t>Infos</a:t>
            </a:r>
            <a:endParaRPr lang="de-CH" dirty="0">
              <a:latin typeface="Georgia" panose="02040502050405020303" pitchFamily="18" charset="0"/>
            </a:endParaRPr>
          </a:p>
        </p:txBody>
      </p:sp>
      <p:sp>
        <p:nvSpPr>
          <p:cNvPr id="17" name="Textfeld 16"/>
          <p:cNvSpPr txBox="1"/>
          <p:nvPr/>
        </p:nvSpPr>
        <p:spPr>
          <a:xfrm>
            <a:off x="1907704" y="4000418"/>
            <a:ext cx="1224136" cy="369332"/>
          </a:xfrm>
          <a:prstGeom prst="rect">
            <a:avLst/>
          </a:prstGeom>
          <a:noFill/>
        </p:spPr>
        <p:txBody>
          <a:bodyPr wrap="square" rtlCol="0">
            <a:spAutoFit/>
          </a:bodyPr>
          <a:lstStyle/>
          <a:p>
            <a:r>
              <a:rPr lang="de-CH" dirty="0" smtClean="0">
                <a:latin typeface="Georgia" panose="02040502050405020303" pitchFamily="18" charset="0"/>
              </a:rPr>
              <a:t>Links</a:t>
            </a:r>
            <a:endParaRPr lang="de-CH" dirty="0">
              <a:latin typeface="Georgia" panose="02040502050405020303" pitchFamily="18" charset="0"/>
            </a:endParaRPr>
          </a:p>
        </p:txBody>
      </p:sp>
      <p:sp>
        <p:nvSpPr>
          <p:cNvPr id="18" name="Textfeld 17"/>
          <p:cNvSpPr txBox="1"/>
          <p:nvPr/>
        </p:nvSpPr>
        <p:spPr>
          <a:xfrm>
            <a:off x="6300192" y="3982416"/>
            <a:ext cx="1368152" cy="369332"/>
          </a:xfrm>
          <a:prstGeom prst="rect">
            <a:avLst/>
          </a:prstGeom>
          <a:noFill/>
        </p:spPr>
        <p:txBody>
          <a:bodyPr wrap="square" rtlCol="0">
            <a:spAutoFit/>
          </a:bodyPr>
          <a:lstStyle/>
          <a:p>
            <a:r>
              <a:rPr lang="de-CH" dirty="0" smtClean="0">
                <a:latin typeface="Georgia" panose="02040502050405020303" pitchFamily="18" charset="0"/>
              </a:rPr>
              <a:t>Infos</a:t>
            </a:r>
            <a:r>
              <a:rPr lang="de-CH" dirty="0" smtClean="0"/>
              <a:t> App</a:t>
            </a:r>
            <a:endParaRPr lang="de-CH" dirty="0"/>
          </a:p>
        </p:txBody>
      </p:sp>
      <p:cxnSp>
        <p:nvCxnSpPr>
          <p:cNvPr id="20" name="Gerade Verbindung 19"/>
          <p:cNvCxnSpPr>
            <a:stCxn id="4" idx="2"/>
            <a:endCxn id="7" idx="0"/>
          </p:cNvCxnSpPr>
          <p:nvPr/>
        </p:nvCxnSpPr>
        <p:spPr>
          <a:xfrm>
            <a:off x="4583096" y="2101498"/>
            <a:ext cx="0" cy="199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7" idx="2"/>
            <a:endCxn id="6" idx="0"/>
          </p:cNvCxnSpPr>
          <p:nvPr/>
        </p:nvCxnSpPr>
        <p:spPr>
          <a:xfrm>
            <a:off x="4583096" y="2845460"/>
            <a:ext cx="3453" cy="2074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Gerade Verbindung 24"/>
          <p:cNvCxnSpPr>
            <a:endCxn id="6" idx="1"/>
          </p:cNvCxnSpPr>
          <p:nvPr/>
        </p:nvCxnSpPr>
        <p:spPr>
          <a:xfrm>
            <a:off x="3059832" y="3300731"/>
            <a:ext cx="72219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a:stCxn id="6" idx="3"/>
          </p:cNvCxnSpPr>
          <p:nvPr/>
        </p:nvCxnSpPr>
        <p:spPr>
          <a:xfrm>
            <a:off x="5391066" y="3300732"/>
            <a:ext cx="592080" cy="76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Gerade Verbindung 30"/>
          <p:cNvCxnSpPr>
            <a:stCxn id="8" idx="2"/>
            <a:endCxn id="9" idx="0"/>
          </p:cNvCxnSpPr>
          <p:nvPr/>
        </p:nvCxnSpPr>
        <p:spPr>
          <a:xfrm>
            <a:off x="2303748" y="3492504"/>
            <a:ext cx="0" cy="4405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Gerade Verbindung 32"/>
          <p:cNvCxnSpPr>
            <a:stCxn id="11" idx="2"/>
            <a:endCxn id="10" idx="0"/>
          </p:cNvCxnSpPr>
          <p:nvPr/>
        </p:nvCxnSpPr>
        <p:spPr>
          <a:xfrm>
            <a:off x="6876256" y="3561260"/>
            <a:ext cx="0" cy="3762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Abgerundetes Rechteck 47"/>
          <p:cNvSpPr/>
          <p:nvPr/>
        </p:nvSpPr>
        <p:spPr>
          <a:xfrm>
            <a:off x="3797634" y="5246350"/>
            <a:ext cx="1617358" cy="5417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49" name="Abgerundetes Rechteck 48"/>
          <p:cNvSpPr/>
          <p:nvPr/>
        </p:nvSpPr>
        <p:spPr>
          <a:xfrm>
            <a:off x="5550285" y="5243258"/>
            <a:ext cx="1691909"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50" name="Abgerundetes Rechteck 49"/>
          <p:cNvSpPr/>
          <p:nvPr/>
        </p:nvSpPr>
        <p:spPr>
          <a:xfrm>
            <a:off x="1907704" y="5263500"/>
            <a:ext cx="1710190" cy="5417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51" name="Abgerundetes Rechteck 50"/>
          <p:cNvSpPr/>
          <p:nvPr/>
        </p:nvSpPr>
        <p:spPr>
          <a:xfrm>
            <a:off x="3748420" y="3933056"/>
            <a:ext cx="1683163" cy="4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52" name="Textfeld 51"/>
          <p:cNvSpPr txBox="1"/>
          <p:nvPr/>
        </p:nvSpPr>
        <p:spPr>
          <a:xfrm>
            <a:off x="4110604" y="3968183"/>
            <a:ext cx="1206134" cy="369332"/>
          </a:xfrm>
          <a:prstGeom prst="rect">
            <a:avLst/>
          </a:prstGeom>
          <a:noFill/>
        </p:spPr>
        <p:txBody>
          <a:bodyPr wrap="square" rtlCol="0">
            <a:spAutoFit/>
          </a:bodyPr>
          <a:lstStyle/>
          <a:p>
            <a:r>
              <a:rPr lang="de-CH" dirty="0" smtClean="0">
                <a:latin typeface="Georgia" panose="02040502050405020303" pitchFamily="18" charset="0"/>
              </a:rPr>
              <a:t>Game</a:t>
            </a:r>
            <a:endParaRPr lang="de-CH" dirty="0">
              <a:latin typeface="Georgia" panose="02040502050405020303" pitchFamily="18" charset="0"/>
            </a:endParaRPr>
          </a:p>
        </p:txBody>
      </p:sp>
      <p:sp>
        <p:nvSpPr>
          <p:cNvPr id="53" name="Textfeld 52"/>
          <p:cNvSpPr txBox="1"/>
          <p:nvPr/>
        </p:nvSpPr>
        <p:spPr>
          <a:xfrm>
            <a:off x="1979712" y="5371475"/>
            <a:ext cx="1584175" cy="369332"/>
          </a:xfrm>
          <a:prstGeom prst="rect">
            <a:avLst/>
          </a:prstGeom>
          <a:noFill/>
        </p:spPr>
        <p:txBody>
          <a:bodyPr wrap="square" rtlCol="0">
            <a:spAutoFit/>
          </a:bodyPr>
          <a:lstStyle/>
          <a:p>
            <a:r>
              <a:rPr lang="de-CH" dirty="0" smtClean="0">
                <a:latin typeface="Georgia" panose="02040502050405020303" pitchFamily="18" charset="0"/>
              </a:rPr>
              <a:t>0-30% richtig</a:t>
            </a:r>
            <a:endParaRPr lang="de-CH" dirty="0">
              <a:latin typeface="Georgia" panose="02040502050405020303" pitchFamily="18" charset="0"/>
            </a:endParaRPr>
          </a:p>
        </p:txBody>
      </p:sp>
      <p:sp>
        <p:nvSpPr>
          <p:cNvPr id="54" name="Textfeld 53"/>
          <p:cNvSpPr txBox="1"/>
          <p:nvPr/>
        </p:nvSpPr>
        <p:spPr>
          <a:xfrm>
            <a:off x="3753188" y="5349716"/>
            <a:ext cx="1712006" cy="369332"/>
          </a:xfrm>
          <a:prstGeom prst="rect">
            <a:avLst/>
          </a:prstGeom>
          <a:noFill/>
        </p:spPr>
        <p:txBody>
          <a:bodyPr wrap="square" rtlCol="0">
            <a:spAutoFit/>
          </a:bodyPr>
          <a:lstStyle/>
          <a:p>
            <a:r>
              <a:rPr lang="de-CH" dirty="0" smtClean="0">
                <a:latin typeface="Georgia" panose="02040502050405020303" pitchFamily="18" charset="0"/>
              </a:rPr>
              <a:t>40-70% richtig</a:t>
            </a:r>
            <a:endParaRPr lang="de-CH" dirty="0">
              <a:latin typeface="Georgia" panose="02040502050405020303" pitchFamily="18" charset="0"/>
            </a:endParaRPr>
          </a:p>
        </p:txBody>
      </p:sp>
      <p:sp>
        <p:nvSpPr>
          <p:cNvPr id="55" name="Textfeld 54"/>
          <p:cNvSpPr txBox="1"/>
          <p:nvPr/>
        </p:nvSpPr>
        <p:spPr>
          <a:xfrm>
            <a:off x="5493121" y="5371475"/>
            <a:ext cx="1848866" cy="369332"/>
          </a:xfrm>
          <a:prstGeom prst="rect">
            <a:avLst/>
          </a:prstGeom>
          <a:noFill/>
        </p:spPr>
        <p:txBody>
          <a:bodyPr wrap="square" rtlCol="0">
            <a:spAutoFit/>
          </a:bodyPr>
          <a:lstStyle/>
          <a:p>
            <a:r>
              <a:rPr lang="de-CH" dirty="0" smtClean="0">
                <a:latin typeface="Georgia" panose="02040502050405020303" pitchFamily="18" charset="0"/>
              </a:rPr>
              <a:t>80-100% richtig</a:t>
            </a:r>
            <a:endParaRPr lang="de-CH" dirty="0">
              <a:latin typeface="Georgia" panose="02040502050405020303" pitchFamily="18" charset="0"/>
            </a:endParaRPr>
          </a:p>
        </p:txBody>
      </p:sp>
      <p:cxnSp>
        <p:nvCxnSpPr>
          <p:cNvPr id="57" name="Gerade Verbindung 56"/>
          <p:cNvCxnSpPr>
            <a:stCxn id="51" idx="2"/>
            <a:endCxn id="48" idx="0"/>
          </p:cNvCxnSpPr>
          <p:nvPr/>
        </p:nvCxnSpPr>
        <p:spPr>
          <a:xfrm>
            <a:off x="4590002" y="4401108"/>
            <a:ext cx="16311" cy="8452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6" idx="2"/>
            <a:endCxn id="51" idx="0"/>
          </p:cNvCxnSpPr>
          <p:nvPr/>
        </p:nvCxnSpPr>
        <p:spPr>
          <a:xfrm>
            <a:off x="4586549" y="3548520"/>
            <a:ext cx="3453" cy="3845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51" idx="2"/>
            <a:endCxn id="50" idx="0"/>
          </p:cNvCxnSpPr>
          <p:nvPr/>
        </p:nvCxnSpPr>
        <p:spPr>
          <a:xfrm flipH="1">
            <a:off x="2762799" y="4401108"/>
            <a:ext cx="1827203" cy="862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Gerade Verbindung 67"/>
          <p:cNvCxnSpPr>
            <a:stCxn id="51" idx="2"/>
            <a:endCxn id="49" idx="0"/>
          </p:cNvCxnSpPr>
          <p:nvPr/>
        </p:nvCxnSpPr>
        <p:spPr>
          <a:xfrm>
            <a:off x="4590002" y="4401108"/>
            <a:ext cx="1806238" cy="8421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71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Georgia" panose="02040502050405020303" pitchFamily="18" charset="0"/>
              </a:rPr>
              <a:t>Startseite</a:t>
            </a:r>
            <a:endParaRPr lang="de-CH" dirty="0">
              <a:latin typeface="Georgia" panose="02040502050405020303" pitchFamily="18"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87" t="13100" r="56316" b="10864"/>
          <a:stretch/>
        </p:blipFill>
        <p:spPr bwMode="auto">
          <a:xfrm>
            <a:off x="452760" y="1970843"/>
            <a:ext cx="2254929" cy="432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895"/>
            <a:ext cx="1944216" cy="338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635896" y="2348880"/>
            <a:ext cx="3888432" cy="2862322"/>
          </a:xfrm>
          <a:prstGeom prst="rect">
            <a:avLst/>
          </a:prstGeom>
          <a:noFill/>
        </p:spPr>
        <p:txBody>
          <a:bodyPr wrap="square" rtlCol="0">
            <a:spAutoFit/>
          </a:bodyPr>
          <a:lstStyle/>
          <a:p>
            <a:r>
              <a:rPr lang="de-CH" dirty="0" smtClean="0">
                <a:latin typeface="Georgia" panose="02040502050405020303" pitchFamily="18" charset="0"/>
              </a:rPr>
              <a:t>Die App besteht aus den Farben blau, orange, schwarz und weiss. Dies erkennt man schon beim Startbild, auf dem auch der Name der App zu finden ist. Dabei muss man beachten, dass im Namen «Earth» die Buchstaben E,A und T in Orange geschrieben wurden um das dazu gehörige Wort EAT  zu erkennen.</a:t>
            </a:r>
            <a:endParaRPr lang="de-CH" dirty="0">
              <a:latin typeface="Georgia" panose="02040502050405020303" pitchFamily="18" charset="0"/>
            </a:endParaRPr>
          </a:p>
        </p:txBody>
      </p:sp>
    </p:spTree>
    <p:extLst>
      <p:ext uri="{BB962C8B-B14F-4D97-AF65-F5344CB8AC3E}">
        <p14:creationId xmlns:p14="http://schemas.microsoft.com/office/powerpoint/2010/main" val="345613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Georgia" panose="02040502050405020303" pitchFamily="18" charset="0"/>
              </a:rPr>
              <a:t>Menu Seite</a:t>
            </a:r>
            <a:endParaRPr lang="de-CH" dirty="0">
              <a:latin typeface="Georgia" panose="02040502050405020303"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2255837"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499992" y="2564904"/>
            <a:ext cx="2016224" cy="369332"/>
          </a:xfrm>
          <a:prstGeom prst="rect">
            <a:avLst/>
          </a:prstGeom>
          <a:noFill/>
        </p:spPr>
        <p:txBody>
          <a:bodyPr wrap="square" rtlCol="0">
            <a:spAutoFit/>
          </a:bodyPr>
          <a:lstStyle/>
          <a:p>
            <a:endParaRPr lang="de-CH" dirty="0"/>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6040" t="23285" r="33935" b="21298"/>
          <a:stretch/>
        </p:blipFill>
        <p:spPr bwMode="auto">
          <a:xfrm>
            <a:off x="683568" y="2204864"/>
            <a:ext cx="187220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139952" y="2420888"/>
            <a:ext cx="3672408" cy="2585323"/>
          </a:xfrm>
          <a:prstGeom prst="rect">
            <a:avLst/>
          </a:prstGeom>
          <a:noFill/>
        </p:spPr>
        <p:txBody>
          <a:bodyPr wrap="square" rtlCol="0">
            <a:spAutoFit/>
          </a:bodyPr>
          <a:lstStyle/>
          <a:p>
            <a:r>
              <a:rPr lang="de-CH" dirty="0" smtClean="0">
                <a:latin typeface="Georgia" panose="02040502050405020303" pitchFamily="18" charset="0"/>
              </a:rPr>
              <a:t>Auf der Menu Seite kann man zwischen «Los Geht’s!», «Rezeptseiten» oder «Infos» wählen. Bei der ersten Option beginnt das Spiel, bei der zweiten werden Rezeptwebseiten aufgelistet und bei der letzten  bekommt man Information über die App.</a:t>
            </a:r>
            <a:endParaRPr lang="de-CH" dirty="0">
              <a:latin typeface="Georgia" panose="02040502050405020303" pitchFamily="18" charset="0"/>
            </a:endParaRPr>
          </a:p>
        </p:txBody>
      </p:sp>
    </p:spTree>
    <p:extLst>
      <p:ext uri="{BB962C8B-B14F-4D97-AF65-F5344CB8AC3E}">
        <p14:creationId xmlns:p14="http://schemas.microsoft.com/office/powerpoint/2010/main" val="367339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Georgia" panose="02040502050405020303" pitchFamily="18" charset="0"/>
              </a:rPr>
              <a:t>Das Spiel</a:t>
            </a:r>
            <a:endParaRPr lang="de-CH" dirty="0">
              <a:latin typeface="Georgia" panose="02040502050405020303"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2255716" cy="432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005" t="23610" r="34316" b="22196"/>
          <a:stretch/>
        </p:blipFill>
        <p:spPr bwMode="auto">
          <a:xfrm>
            <a:off x="611561" y="2204863"/>
            <a:ext cx="1944215" cy="326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355976" y="2636912"/>
            <a:ext cx="3960440" cy="2585323"/>
          </a:xfrm>
          <a:prstGeom prst="rect">
            <a:avLst/>
          </a:prstGeom>
          <a:noFill/>
        </p:spPr>
        <p:txBody>
          <a:bodyPr wrap="square" rtlCol="0">
            <a:spAutoFit/>
          </a:bodyPr>
          <a:lstStyle/>
          <a:p>
            <a:r>
              <a:rPr lang="de-CH" dirty="0" smtClean="0"/>
              <a:t>Oben steht jeweils eine Frage und unten vier mögliche Antworten. Wenn man die Frage richtig </a:t>
            </a:r>
            <a:r>
              <a:rPr lang="de-CH" dirty="0" smtClean="0"/>
              <a:t>beantwortet, </a:t>
            </a:r>
            <a:r>
              <a:rPr lang="de-CH" dirty="0" smtClean="0"/>
              <a:t>wird man direkt zur nächsten Frage weitergeleitet und man bekommt einen Punkt. Wird diese jedoch falsch beantwortet  gibt es keinen Punkt und es kommt erst eine neue Frage wenn man die Frage richtig beantwortet hat.</a:t>
            </a:r>
            <a:endParaRPr lang="de-CH" dirty="0"/>
          </a:p>
        </p:txBody>
      </p:sp>
    </p:spTree>
    <p:extLst>
      <p:ext uri="{BB962C8B-B14F-4D97-AF65-F5344CB8AC3E}">
        <p14:creationId xmlns:p14="http://schemas.microsoft.com/office/powerpoint/2010/main" val="303645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Georgia" panose="02040502050405020303" pitchFamily="18" charset="0"/>
              </a:rPr>
              <a:t>Das Spiel - Fragen</a:t>
            </a:r>
            <a:endParaRPr lang="de-CH" dirty="0">
              <a:latin typeface="Georgia" panose="02040502050405020303" pitchFamily="18" charset="0"/>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099" t="23117" r="31533" b="59399"/>
          <a:stretch/>
        </p:blipFill>
        <p:spPr bwMode="auto">
          <a:xfrm>
            <a:off x="1043608" y="1671351"/>
            <a:ext cx="2780635" cy="11222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731" t="24294" r="31314" b="43140"/>
          <a:stretch/>
        </p:blipFill>
        <p:spPr bwMode="auto">
          <a:xfrm>
            <a:off x="1043608" y="3068960"/>
            <a:ext cx="2771740" cy="2119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4750" t="24705" r="31282" b="59663"/>
          <a:stretch/>
        </p:blipFill>
        <p:spPr bwMode="auto">
          <a:xfrm>
            <a:off x="1043608" y="5522912"/>
            <a:ext cx="2771740" cy="10330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423" t="25182" r="57326" b="56032"/>
          <a:stretch/>
        </p:blipFill>
        <p:spPr bwMode="auto">
          <a:xfrm>
            <a:off x="4932040" y="1692406"/>
            <a:ext cx="2887660" cy="1080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867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2048"/>
            <a:ext cx="8229600" cy="1143000"/>
          </a:xfrm>
        </p:spPr>
        <p:txBody>
          <a:bodyPr/>
          <a:lstStyle/>
          <a:p>
            <a:r>
              <a:rPr lang="de-CH" dirty="0" smtClean="0">
                <a:latin typeface="Georgia" panose="02040502050405020303" pitchFamily="18" charset="0"/>
              </a:rPr>
              <a:t>Ende des Spieles</a:t>
            </a:r>
            <a:endParaRPr lang="de-CH" dirty="0">
              <a:latin typeface="Georgia" panose="02040502050405020303" pitchFamily="18" charset="0"/>
            </a:endParaRP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712" t="15347" r="26943" b="48520"/>
          <a:stretch/>
        </p:blipFill>
        <p:spPr bwMode="auto">
          <a:xfrm>
            <a:off x="13238" y="1118091"/>
            <a:ext cx="2978043" cy="187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09" t="16602" r="28411" b="49335"/>
          <a:stretch/>
        </p:blipFill>
        <p:spPr bwMode="auto">
          <a:xfrm>
            <a:off x="2991280" y="1118090"/>
            <a:ext cx="3006265" cy="187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644" t="15349" r="29178" b="47469"/>
          <a:stretch/>
        </p:blipFill>
        <p:spPr bwMode="auto">
          <a:xfrm>
            <a:off x="5981328" y="1114415"/>
            <a:ext cx="3162672" cy="18750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feld 3"/>
          <p:cNvSpPr txBox="1"/>
          <p:nvPr/>
        </p:nvSpPr>
        <p:spPr>
          <a:xfrm>
            <a:off x="2638128" y="3933056"/>
            <a:ext cx="3744416" cy="1754326"/>
          </a:xfrm>
          <a:prstGeom prst="rect">
            <a:avLst/>
          </a:prstGeom>
          <a:noFill/>
        </p:spPr>
        <p:txBody>
          <a:bodyPr wrap="square" rtlCol="0">
            <a:spAutoFit/>
          </a:bodyPr>
          <a:lstStyle/>
          <a:p>
            <a:r>
              <a:rPr lang="de-CH" dirty="0" smtClean="0">
                <a:latin typeface="Georgia" panose="02040502050405020303" pitchFamily="18" charset="0"/>
              </a:rPr>
              <a:t>Nachdem alle Fragen beantwortet </a:t>
            </a:r>
            <a:r>
              <a:rPr lang="de-CH" dirty="0" smtClean="0">
                <a:latin typeface="Georgia" panose="02040502050405020303" pitchFamily="18" charset="0"/>
              </a:rPr>
              <a:t>wurden, </a:t>
            </a:r>
            <a:r>
              <a:rPr lang="de-CH" dirty="0" smtClean="0">
                <a:latin typeface="Georgia" panose="02040502050405020303" pitchFamily="18" charset="0"/>
              </a:rPr>
              <a:t>kommt man entweder zu 0-30%, 40-70% oder 80-100% </a:t>
            </a:r>
            <a:r>
              <a:rPr lang="de-CH" dirty="0" smtClean="0">
                <a:latin typeface="Georgia" panose="02040502050405020303" pitchFamily="18" charset="0"/>
              </a:rPr>
              <a:t>richtig gelöst. </a:t>
            </a:r>
            <a:r>
              <a:rPr lang="de-CH" dirty="0" smtClean="0">
                <a:latin typeface="Georgia" panose="02040502050405020303" pitchFamily="18" charset="0"/>
              </a:rPr>
              <a:t>Darunter steht ein kleiner Spruch und ein dazugehöriger Text.</a:t>
            </a:r>
            <a:endParaRPr lang="de-CH" dirty="0">
              <a:latin typeface="Georgia" panose="02040502050405020303" pitchFamily="18" charset="0"/>
            </a:endParaRPr>
          </a:p>
        </p:txBody>
      </p:sp>
    </p:spTree>
    <p:extLst>
      <p:ext uri="{BB962C8B-B14F-4D97-AF65-F5344CB8AC3E}">
        <p14:creationId xmlns:p14="http://schemas.microsoft.com/office/powerpoint/2010/main" val="298806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192" y="5589240"/>
            <a:ext cx="8229600" cy="1143000"/>
          </a:xfrm>
        </p:spPr>
        <p:txBody>
          <a:bodyPr>
            <a:normAutofit/>
          </a:bodyPr>
          <a:lstStyle/>
          <a:p>
            <a:r>
              <a:rPr lang="de-CH" sz="2000" dirty="0" smtClean="0">
                <a:latin typeface="Georgia" panose="02040502050405020303" pitchFamily="18" charset="0"/>
              </a:rPr>
              <a:t>Svenja Marocchini</a:t>
            </a:r>
            <a:br>
              <a:rPr lang="de-CH" sz="2000" dirty="0" smtClean="0">
                <a:latin typeface="Georgia" panose="02040502050405020303" pitchFamily="18" charset="0"/>
              </a:rPr>
            </a:br>
            <a:r>
              <a:rPr lang="de-CH" sz="2000" dirty="0" smtClean="0">
                <a:latin typeface="Georgia" panose="02040502050405020303" pitchFamily="18" charset="0"/>
              </a:rPr>
              <a:t>Das Erbe unserer Lebensmittelkultur</a:t>
            </a:r>
            <a:br>
              <a:rPr lang="de-CH" sz="2000" dirty="0" smtClean="0">
                <a:latin typeface="Georgia" panose="02040502050405020303" pitchFamily="18" charset="0"/>
              </a:rPr>
            </a:br>
            <a:r>
              <a:rPr lang="de-CH" sz="2000" dirty="0" smtClean="0">
                <a:latin typeface="Georgia" panose="02040502050405020303" pitchFamily="18" charset="0"/>
              </a:rPr>
              <a:t>Glarus, Glarus, Schweiz</a:t>
            </a:r>
            <a:endParaRPr lang="de-CH" sz="2000" dirty="0">
              <a:latin typeface="Georgia" panose="02040502050405020303" pitchFamily="18" charset="0"/>
            </a:endParaRPr>
          </a:p>
        </p:txBody>
      </p:sp>
      <p:pic>
        <p:nvPicPr>
          <p:cNvPr id="4" name="Inhaltsplatzhalter 3"/>
          <p:cNvPicPr>
            <a:picLocks noGrp="1" noChangeAspect="1"/>
          </p:cNvPicPr>
          <p:nvPr>
            <p:ph idx="1"/>
          </p:nvPr>
        </p:nvPicPr>
        <p:blipFill rotWithShape="1">
          <a:blip r:embed="rId2"/>
          <a:srcRect l="18677" t="49953" r="20467" b="34137"/>
          <a:stretch/>
        </p:blipFill>
        <p:spPr>
          <a:xfrm>
            <a:off x="19481" y="2564904"/>
            <a:ext cx="8972190" cy="1319441"/>
          </a:xfrm>
          <a:prstGeom prst="rect">
            <a:avLst/>
          </a:prstGeom>
        </p:spPr>
      </p:pic>
    </p:spTree>
    <p:extLst>
      <p:ext uri="{BB962C8B-B14F-4D97-AF65-F5344CB8AC3E}">
        <p14:creationId xmlns:p14="http://schemas.microsoft.com/office/powerpoint/2010/main" val="151132865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Words>
  <Application>Microsoft Office PowerPoint</Application>
  <PresentationFormat>Bildschirmpräsentation (4:3)</PresentationFormat>
  <Paragraphs>30</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Larissa</vt:lpstr>
      <vt:lpstr>Earth Quiz</vt:lpstr>
      <vt:lpstr>Der Aufbau</vt:lpstr>
      <vt:lpstr>Startseite</vt:lpstr>
      <vt:lpstr>Menu Seite</vt:lpstr>
      <vt:lpstr>Das Spiel</vt:lpstr>
      <vt:lpstr>Das Spiel - Fragen</vt:lpstr>
      <vt:lpstr>Ende des Spieles</vt:lpstr>
      <vt:lpstr>Svenja Marocchini Das Erbe unserer Lebensmittelkultur Glarus, Glarus, Schweiz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Quiz</dc:title>
  <dc:creator>Svenja Marocchini</dc:creator>
  <cp:lastModifiedBy>Svenja Marocchini</cp:lastModifiedBy>
  <cp:revision>16</cp:revision>
  <dcterms:created xsi:type="dcterms:W3CDTF">2014-12-23T07:49:13Z</dcterms:created>
  <dcterms:modified xsi:type="dcterms:W3CDTF">2015-01-13T07:20:36Z</dcterms:modified>
</cp:coreProperties>
</file>