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3" r:id="rId3"/>
    <p:sldId id="301" r:id="rId4"/>
    <p:sldId id="258" r:id="rId5"/>
    <p:sldId id="257" r:id="rId6"/>
    <p:sldId id="280" r:id="rId7"/>
    <p:sldId id="281" r:id="rId8"/>
    <p:sldId id="282" r:id="rId9"/>
    <p:sldId id="286" r:id="rId10"/>
    <p:sldId id="283" r:id="rId11"/>
    <p:sldId id="284" r:id="rId12"/>
    <p:sldId id="295" r:id="rId13"/>
    <p:sldId id="293" r:id="rId14"/>
    <p:sldId id="294" r:id="rId15"/>
    <p:sldId id="285" r:id="rId16"/>
    <p:sldId id="287" r:id="rId17"/>
    <p:sldId id="288" r:id="rId18"/>
    <p:sldId id="289" r:id="rId19"/>
    <p:sldId id="296" r:id="rId20"/>
    <p:sldId id="290" r:id="rId21"/>
    <p:sldId id="297" r:id="rId22"/>
    <p:sldId id="298" r:id="rId23"/>
    <p:sldId id="291" r:id="rId24"/>
    <p:sldId id="292" r:id="rId25"/>
    <p:sldId id="299" r:id="rId26"/>
    <p:sldId id="300" r:id="rId27"/>
    <p:sldId id="279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Stile scuro 1 - Color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CBE07-AFD6-0B44-A5A7-0684F3A8BDFA}" type="datetime1">
              <a:rPr lang="it-IT" smtClean="0"/>
              <a:pPr/>
              <a:t>19/01/2015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This is an example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58125-8AA2-274C-9447-51951436FED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989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636B2-7DE3-A14A-BC5D-5177134F50C1}" type="datetime1">
              <a:rPr lang="it-IT" smtClean="0"/>
              <a:pPr/>
              <a:t>19/01/2015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This is an example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FC446-B2CB-034F-A6F0-A301D8F7DD9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464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95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8538-DB44-4340-8073-0A653B03B31F}" type="datetime1">
              <a:rPr lang="it-IT" smtClean="0"/>
              <a:pPr/>
              <a:t>19/01/2015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is an example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C670-B2AF-414C-A170-351CC83E891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8538-DB44-4340-8073-0A653B03B31F}" type="datetime1">
              <a:rPr lang="it-IT" smtClean="0"/>
              <a:pPr/>
              <a:t>19/01/2015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is an example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C670-B2AF-414C-A170-351CC83E891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8538-DB44-4340-8073-0A653B03B31F}" type="datetime1">
              <a:rPr lang="it-IT" smtClean="0"/>
              <a:pPr/>
              <a:t>19/01/2015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is an example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C670-B2AF-414C-A170-351CC83E891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8538-DB44-4340-8073-0A653B03B31F}" type="datetime1">
              <a:rPr lang="it-IT" smtClean="0"/>
              <a:pPr/>
              <a:t>19/01/2015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is an example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C670-B2AF-414C-A170-351CC83E891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8538-DB44-4340-8073-0A653B03B31F}" type="datetime1">
              <a:rPr lang="it-IT" smtClean="0"/>
              <a:pPr/>
              <a:t>19/01/2015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is an example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C670-B2AF-414C-A170-351CC83E891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8538-DB44-4340-8073-0A653B03B31F}" type="datetime1">
              <a:rPr lang="it-IT" smtClean="0"/>
              <a:pPr/>
              <a:t>19/01/2015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is an example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C670-B2AF-414C-A170-351CC83E891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8538-DB44-4340-8073-0A653B03B31F}" type="datetime1">
              <a:rPr lang="it-IT" smtClean="0"/>
              <a:pPr/>
              <a:t>19/01/2015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is an example</a:t>
            </a:r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C670-B2AF-414C-A170-351CC83E891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8538-DB44-4340-8073-0A653B03B31F}" type="datetime1">
              <a:rPr lang="it-IT" smtClean="0"/>
              <a:pPr/>
              <a:t>19/01/2015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is an example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C670-B2AF-414C-A170-351CC83E891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8538-DB44-4340-8073-0A653B03B31F}" type="datetime1">
              <a:rPr lang="it-IT" smtClean="0"/>
              <a:pPr/>
              <a:t>19/01/2015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is an example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C670-B2AF-414C-A170-351CC83E891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8538-DB44-4340-8073-0A653B03B31F}" type="datetime1">
              <a:rPr lang="it-IT" smtClean="0"/>
              <a:pPr/>
              <a:t>19/01/2015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is an example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C670-B2AF-414C-A170-351CC83E891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8538-DB44-4340-8073-0A653B03B31F}" type="datetime1">
              <a:rPr lang="it-IT" smtClean="0"/>
              <a:pPr/>
              <a:t>19/01/2015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is an example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C670-B2AF-414C-A170-351CC83E891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78538-DB44-4340-8073-0A653B03B31F}" type="datetime1">
              <a:rPr lang="it-IT" smtClean="0"/>
              <a:pPr/>
              <a:t>19/01/2015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This is an example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AC670-B2AF-414C-A170-351CC83E8913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0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00" y="3045904"/>
            <a:ext cx="86867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Comic Sans MS" pitchFamily="66" charset="0"/>
                <a:cs typeface="Arial" panose="020B0604020202020204" pitchFamily="34" charset="0"/>
              </a:rPr>
              <a:t>Autori: Aceti Federica, Calce Federica, Isidori Daniele, Marandola Simone</a:t>
            </a:r>
          </a:p>
          <a:p>
            <a:r>
              <a:rPr lang="it-IT" b="1" dirty="0" smtClean="0">
                <a:latin typeface="Comic Sans MS" pitchFamily="66" charset="0"/>
                <a:cs typeface="Arial" panose="020B0604020202020204" pitchFamily="34" charset="0"/>
              </a:rPr>
              <a:t>Docente referente: Perito Sabina</a:t>
            </a:r>
            <a:endParaRPr lang="en-US" i="1" dirty="0" smtClean="0">
              <a:latin typeface="Comic Sans MS" pitchFamily="66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Comic Sans MS" pitchFamily="66" charset="0"/>
                <a:cs typeface="Arial" panose="020B0604020202020204" pitchFamily="34" charset="0"/>
              </a:rPr>
              <a:t>Nome della scuola: </a:t>
            </a:r>
            <a:r>
              <a:rPr lang="en-US" b="1" dirty="0" err="1" smtClean="0">
                <a:latin typeface="Comic Sans MS" pitchFamily="66" charset="0"/>
                <a:cs typeface="Arial" panose="020B0604020202020204" pitchFamily="34" charset="0"/>
              </a:rPr>
              <a:t>Istituto</a:t>
            </a:r>
            <a:r>
              <a:rPr lang="en-US" b="1" dirty="0" smtClean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Comic Sans MS" pitchFamily="66" charset="0"/>
                <a:cs typeface="Arial" panose="020B0604020202020204" pitchFamily="34" charset="0"/>
              </a:rPr>
              <a:t>Tecnico</a:t>
            </a:r>
            <a:r>
              <a:rPr lang="en-US" b="1" dirty="0" smtClean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Comic Sans MS" pitchFamily="66" charset="0"/>
                <a:cs typeface="Arial" panose="020B0604020202020204" pitchFamily="34" charset="0"/>
              </a:rPr>
              <a:t>Industriale</a:t>
            </a:r>
            <a:r>
              <a:rPr lang="en-US" b="1" dirty="0" smtClean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Comic Sans MS" pitchFamily="66" charset="0"/>
                <a:cs typeface="Arial" panose="020B0604020202020204" pitchFamily="34" charset="0"/>
              </a:rPr>
              <a:t>Statale</a:t>
            </a:r>
            <a:r>
              <a:rPr lang="en-US" b="1" dirty="0" smtClean="0">
                <a:latin typeface="Comic Sans MS" pitchFamily="66" charset="0"/>
                <a:cs typeface="Arial" panose="020B0604020202020204" pitchFamily="34" charset="0"/>
              </a:rPr>
              <a:t> “E. </a:t>
            </a:r>
            <a:r>
              <a:rPr lang="en-US" b="1" dirty="0" err="1" smtClean="0">
                <a:latin typeface="Comic Sans MS" pitchFamily="66" charset="0"/>
                <a:cs typeface="Arial" panose="020B0604020202020204" pitchFamily="34" charset="0"/>
              </a:rPr>
              <a:t>Majorana</a:t>
            </a:r>
            <a:r>
              <a:rPr lang="en-US" b="1" dirty="0" smtClean="0">
                <a:latin typeface="Comic Sans MS" pitchFamily="66" charset="0"/>
                <a:cs typeface="Arial" panose="020B0604020202020204" pitchFamily="34" charset="0"/>
              </a:rPr>
              <a:t>” </a:t>
            </a:r>
            <a:r>
              <a:rPr lang="en-US" b="1" dirty="0" err="1" smtClean="0">
                <a:latin typeface="Comic Sans MS" pitchFamily="66" charset="0"/>
                <a:cs typeface="Arial" panose="020B0604020202020204" pitchFamily="34" charset="0"/>
              </a:rPr>
              <a:t>di</a:t>
            </a:r>
            <a:r>
              <a:rPr lang="en-US" b="1" dirty="0" smtClean="0">
                <a:latin typeface="Comic Sans MS" pitchFamily="66" charset="0"/>
                <a:cs typeface="Arial" panose="020B0604020202020204" pitchFamily="34" charset="0"/>
              </a:rPr>
              <a:t>  Cassino</a:t>
            </a:r>
          </a:p>
          <a:p>
            <a:r>
              <a:rPr lang="en-US" b="1" dirty="0" smtClean="0">
                <a:latin typeface="Comic Sans MS" pitchFamily="66" charset="0"/>
                <a:cs typeface="Arial" panose="020B0604020202020204" pitchFamily="34" charset="0"/>
              </a:rPr>
              <a:t>Classe: III AEA</a:t>
            </a:r>
          </a:p>
          <a:p>
            <a:r>
              <a:rPr lang="en-US" b="1" dirty="0" smtClean="0">
                <a:latin typeface="Comic Sans MS" pitchFamily="66" charset="0"/>
                <a:cs typeface="Arial" panose="020B0604020202020204" pitchFamily="34" charset="0"/>
              </a:rPr>
              <a:t>Città e Paese: Cassino, Italia</a:t>
            </a:r>
            <a:endParaRPr lang="en-US" i="1" dirty="0">
              <a:latin typeface="Comic Sans MS" pitchFamily="66" charset="0"/>
              <a:cs typeface="Arial" panose="020B0604020202020204" pitchFamily="34" charset="0"/>
            </a:endParaRPr>
          </a:p>
          <a:p>
            <a:endParaRPr lang="en-US" dirty="0">
              <a:latin typeface="Comic Sans MS" pitchFamily="66" charset="0"/>
              <a:cs typeface="Arial" panose="020B0604020202020204" pitchFamily="34" charset="0"/>
            </a:endParaRPr>
          </a:p>
          <a:p>
            <a:r>
              <a:rPr lang="en-US" b="1" dirty="0" err="1" smtClean="0">
                <a:latin typeface="Comic Sans MS" pitchFamily="66" charset="0"/>
                <a:cs typeface="Arial" panose="020B0604020202020204" pitchFamily="34" charset="0"/>
              </a:rPr>
              <a:t>Descrizione</a:t>
            </a:r>
            <a:r>
              <a:rPr lang="en-US" b="1" dirty="0" smtClean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Comic Sans MS" pitchFamily="66" charset="0"/>
                <a:cs typeface="Arial" panose="020B0604020202020204" pitchFamily="34" charset="0"/>
              </a:rPr>
              <a:t>della</a:t>
            </a:r>
            <a:r>
              <a:rPr lang="en-US" b="1" dirty="0" smtClean="0">
                <a:latin typeface="Comic Sans MS" pitchFamily="66" charset="0"/>
                <a:cs typeface="Arial" panose="020B0604020202020204" pitchFamily="34" charset="0"/>
              </a:rPr>
              <a:t> APP</a:t>
            </a:r>
            <a:r>
              <a:rPr lang="en-US" b="1" dirty="0" smtClean="0">
                <a:latin typeface="Comic Sans MS" pitchFamily="66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Comic Sans MS" pitchFamily="66" charset="0"/>
                <a:cs typeface="Arial" panose="020B0604020202020204" pitchFamily="34" charset="0"/>
              </a:rPr>
              <a:t>l’intezione è di </a:t>
            </a:r>
            <a:r>
              <a:rPr lang="en-US" dirty="0" err="1" smtClean="0">
                <a:latin typeface="Comic Sans MS" pitchFamily="66" charset="0"/>
                <a:cs typeface="Arial" panose="020B0604020202020204" pitchFamily="34" charset="0"/>
              </a:rPr>
              <a:t>motivare</a:t>
            </a:r>
            <a:r>
              <a:rPr lang="en-US" dirty="0" smtClean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Comic Sans MS" pitchFamily="66" charset="0"/>
                <a:cs typeface="Arial" panose="020B0604020202020204" pitchFamily="34" charset="0"/>
              </a:rPr>
              <a:t> consumatori </a:t>
            </a:r>
            <a:r>
              <a:rPr lang="en-US" dirty="0" err="1" smtClean="0">
                <a:latin typeface="Comic Sans MS" pitchFamily="66" charset="0"/>
                <a:cs typeface="Arial" panose="020B0604020202020204" pitchFamily="34" charset="0"/>
              </a:rPr>
              <a:t>alla</a:t>
            </a:r>
            <a:r>
              <a:rPr lang="en-US" dirty="0" smtClean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Arial" panose="020B0604020202020204" pitchFamily="34" charset="0"/>
              </a:rPr>
              <a:t>frequentazione</a:t>
            </a:r>
            <a:r>
              <a:rPr lang="en-US" dirty="0" smtClean="0">
                <a:latin typeface="Comic Sans MS" pitchFamily="66" charset="0"/>
                <a:cs typeface="Arial" panose="020B0604020202020204" pitchFamily="34" charset="0"/>
              </a:rPr>
              <a:t> dei mercati </a:t>
            </a:r>
            <a:r>
              <a:rPr lang="en-US" dirty="0" err="1" smtClean="0">
                <a:latin typeface="Comic Sans MS" pitchFamily="66" charset="0"/>
                <a:cs typeface="Arial" panose="020B0604020202020204" pitchFamily="34" charset="0"/>
              </a:rPr>
              <a:t>rionali</a:t>
            </a:r>
            <a:r>
              <a:rPr lang="en-US" dirty="0" smtClean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Arial" panose="020B0604020202020204" pitchFamily="34" charset="0"/>
              </a:rPr>
              <a:t>ortofrutticoli</a:t>
            </a:r>
            <a:r>
              <a:rPr lang="en-US" dirty="0" smtClean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Arial" panose="020B0604020202020204" pitchFamily="34" charset="0"/>
              </a:rPr>
              <a:t>allo</a:t>
            </a:r>
            <a:r>
              <a:rPr lang="en-US" dirty="0" smtClean="0">
                <a:latin typeface="Comic Sans MS" pitchFamily="66" charset="0"/>
                <a:cs typeface="Arial" panose="020B0604020202020204" pitchFamily="34" charset="0"/>
              </a:rPr>
              <a:t> scopo di preservare le tradizioni agro-</a:t>
            </a:r>
            <a:r>
              <a:rPr lang="en-US" dirty="0" err="1" smtClean="0">
                <a:latin typeface="Comic Sans MS" pitchFamily="66" charset="0"/>
                <a:cs typeface="Arial" panose="020B0604020202020204" pitchFamily="34" charset="0"/>
              </a:rPr>
              <a:t>alimentari</a:t>
            </a:r>
            <a:r>
              <a:rPr lang="en-US" dirty="0" smtClean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Comic Sans MS" pitchFamily="66" charset="0"/>
                <a:cs typeface="Arial" panose="020B0604020202020204" pitchFamily="34" charset="0"/>
              </a:rPr>
              <a:t> a </a:t>
            </a:r>
            <a:r>
              <a:rPr lang="en-US" dirty="0" smtClean="0">
                <a:latin typeface="Comic Sans MS" pitchFamily="66" charset="0"/>
                <a:cs typeface="Arial" panose="020B0604020202020204" pitchFamily="34" charset="0"/>
              </a:rPr>
              <a:t>livello nazionale, di localizzare la provenienza dei prodotti e  di </a:t>
            </a:r>
            <a:r>
              <a:rPr lang="en-US" dirty="0" err="1" smtClean="0">
                <a:latin typeface="Comic Sans MS" pitchFamily="66" charset="0"/>
                <a:cs typeface="Arial" panose="020B0604020202020204" pitchFamily="34" charset="0"/>
              </a:rPr>
              <a:t>certificare</a:t>
            </a:r>
            <a:r>
              <a:rPr lang="en-US" dirty="0" smtClean="0">
                <a:latin typeface="Comic Sans MS" pitchFamily="66" charset="0"/>
                <a:cs typeface="Arial" panose="020B0604020202020204" pitchFamily="34" charset="0"/>
              </a:rPr>
              <a:t> la qualità. 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32100" y="220226"/>
            <a:ext cx="2578100" cy="2584378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73" y="220228"/>
            <a:ext cx="2614427" cy="2584376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127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4552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99" y="473915"/>
            <a:ext cx="3237257" cy="5828281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 rot="5400000">
            <a:off x="95343" y="2240919"/>
            <a:ext cx="4147200" cy="24768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932290" y="1771974"/>
            <a:ext cx="2395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HOME</a:t>
            </a:r>
            <a:endParaRPr lang="it-IT" sz="24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CasellaDiTesto 17">
            <a:hlinkClick r:id="rId3" action="ppaction://hlinksldjump"/>
          </p:cNvPr>
          <p:cNvSpPr txBox="1"/>
          <p:nvPr/>
        </p:nvSpPr>
        <p:spPr>
          <a:xfrm>
            <a:off x="1033921" y="2767583"/>
            <a:ext cx="2294127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 smtClean="0"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Home Compratore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</a:t>
            </a: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›</a:t>
            </a:r>
            <a:endParaRPr lang="it-IT" sz="1600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CasellaDiTesto 18">
            <a:hlinkClick r:id="rId4" action="ppaction://hlinksldjump"/>
          </p:cNvPr>
          <p:cNvSpPr txBox="1"/>
          <p:nvPr/>
        </p:nvSpPr>
        <p:spPr>
          <a:xfrm>
            <a:off x="1033920" y="3657209"/>
            <a:ext cx="2294127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 smtClean="0"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Home Venditore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›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09806" y="401945"/>
            <a:ext cx="51636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Arial" panose="020B0604020202020204" pitchFamily="34" charset="0"/>
              </a:rPr>
              <a:t>M-APP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610099" y="1950383"/>
            <a:ext cx="33839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SIAMO NELLA HOME</a:t>
            </a:r>
          </a:p>
          <a:p>
            <a:endParaRPr lang="it-IT" dirty="0" smtClean="0">
              <a:latin typeface="Comic Sans MS" pitchFamily="66" charset="0"/>
            </a:endParaRPr>
          </a:p>
          <a:p>
            <a:r>
              <a:rPr lang="it-IT" dirty="0" smtClean="0">
                <a:latin typeface="Comic Sans MS" pitchFamily="66" charset="0"/>
              </a:rPr>
              <a:t>Questa è la schermata generale in cui selezioniamo la Home che ci interessa.</a:t>
            </a:r>
            <a:endParaRPr lang="it-IT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7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99" y="473915"/>
            <a:ext cx="3237257" cy="582828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 rot="5400000">
            <a:off x="95343" y="2240919"/>
            <a:ext cx="4147200" cy="24768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907810" y="1633936"/>
            <a:ext cx="2395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Home Compratore</a:t>
            </a:r>
            <a:endParaRPr lang="it-IT" sz="20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asellaDiTesto 7">
            <a:hlinkClick r:id="rId3" action="ppaction://hlinksldjump"/>
          </p:cNvPr>
          <p:cNvSpPr txBox="1"/>
          <p:nvPr/>
        </p:nvSpPr>
        <p:spPr>
          <a:xfrm>
            <a:off x="1093522" y="2239407"/>
            <a:ext cx="1681871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smtClean="0"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Accedi	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›</a:t>
            </a:r>
            <a:endParaRPr lang="it-IT" sz="1600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asellaDiTesto 8">
            <a:hlinkClick r:id="rId4" action="ppaction://hlinksldjump"/>
          </p:cNvPr>
          <p:cNvSpPr txBox="1"/>
          <p:nvPr/>
        </p:nvSpPr>
        <p:spPr>
          <a:xfrm>
            <a:off x="1097963" y="2833718"/>
            <a:ext cx="1681871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smtClean="0"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Registrati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›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asellaDiTesto 9">
            <a:hlinkClick r:id="rId5" action="ppaction://hlinksldjump"/>
          </p:cNvPr>
          <p:cNvSpPr txBox="1"/>
          <p:nvPr/>
        </p:nvSpPr>
        <p:spPr>
          <a:xfrm>
            <a:off x="1093522" y="3428029"/>
            <a:ext cx="1681871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smtClean="0"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Info	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›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asellaDiTesto 10">
            <a:hlinkClick r:id="rId6" action="ppaction://hlinksldjump"/>
          </p:cNvPr>
          <p:cNvSpPr txBox="1"/>
          <p:nvPr/>
        </p:nvSpPr>
        <p:spPr>
          <a:xfrm>
            <a:off x="1000729" y="5176454"/>
            <a:ext cx="1087157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‹ Indietro</a:t>
            </a:r>
            <a:endParaRPr lang="it-IT" sz="16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909806" y="401945"/>
            <a:ext cx="51636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Arial" panose="020B0604020202020204" pitchFamily="34" charset="0"/>
              </a:rPr>
              <a:t>M-APP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127500" y="1950383"/>
            <a:ext cx="401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Questa schermata ci permette, nel caso in cui non si è registrati, di registrarsi, oppure di accedere se si è già registrati.</a:t>
            </a:r>
          </a:p>
          <a:p>
            <a:r>
              <a:rPr lang="it-IT" dirty="0" smtClean="0">
                <a:latin typeface="Comic Sans MS" pitchFamily="66" charset="0"/>
              </a:rPr>
              <a:t>Inoltre è possibile avere le Info </a:t>
            </a:r>
            <a:r>
              <a:rPr lang="it-IT" dirty="0" smtClean="0">
                <a:latin typeface="Comic Sans MS" pitchFamily="66" charset="0"/>
              </a:rPr>
              <a:t>sulla APP</a:t>
            </a:r>
            <a:r>
              <a:rPr lang="it-IT" dirty="0" smtClean="0">
                <a:latin typeface="Comic Sans MS" pitchFamily="66" charset="0"/>
              </a:rPr>
              <a:t>.</a:t>
            </a:r>
            <a:endParaRPr lang="it-IT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0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99" y="473915"/>
            <a:ext cx="3237257" cy="582828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 rot="5400000">
            <a:off x="90048" y="2240919"/>
            <a:ext cx="4147200" cy="24768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>
            <a:hlinkClick r:id="rId3" action="ppaction://hlinksldjump"/>
          </p:cNvPr>
          <p:cNvSpPr txBox="1"/>
          <p:nvPr/>
        </p:nvSpPr>
        <p:spPr>
          <a:xfrm>
            <a:off x="1000729" y="5113058"/>
            <a:ext cx="1087157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‹ Indietro</a:t>
            </a:r>
            <a:endParaRPr lang="it-IT" sz="16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25248" y="1592007"/>
            <a:ext cx="2395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Info</a:t>
            </a:r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it-IT" sz="2000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09806" y="401945"/>
            <a:ext cx="51636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Arial" panose="020B0604020202020204" pitchFamily="34" charset="0"/>
              </a:rPr>
              <a:t>M-APP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114800" y="1790700"/>
            <a:ext cx="4089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itchFamily="66" charset="0"/>
              </a:rPr>
              <a:t>M-APP è un modo per scoprire i mercati rionali ortofrutticoli di tutto il mondo.</a:t>
            </a:r>
          </a:p>
          <a:p>
            <a:r>
              <a:rPr lang="it-IT" dirty="0">
                <a:latin typeface="Comic Sans MS" pitchFamily="66" charset="0"/>
              </a:rPr>
              <a:t> </a:t>
            </a:r>
          </a:p>
          <a:p>
            <a:r>
              <a:rPr lang="it-IT" smtClean="0">
                <a:latin typeface="Comic Sans MS" pitchFamily="66" charset="0"/>
              </a:rPr>
              <a:t>I consumatori possono effettuare le ricerche del mercato più vicino a loro.</a:t>
            </a:r>
          </a:p>
          <a:p>
            <a:endParaRPr lang="it-IT" dirty="0">
              <a:latin typeface="Comic Sans MS" pitchFamily="66" charset="0"/>
            </a:endParaRPr>
          </a:p>
          <a:p>
            <a:r>
              <a:rPr lang="it-IT" dirty="0">
                <a:latin typeface="Comic Sans MS" pitchFamily="66" charset="0"/>
              </a:rPr>
              <a:t>I venditori aggiungono i loro prodotti  con i rispettivi prezzi e provenienze.</a:t>
            </a:r>
          </a:p>
          <a:p>
            <a:endParaRPr lang="it-IT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99" y="473915"/>
            <a:ext cx="3237257" cy="582828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 rot="5400000">
            <a:off x="90048" y="2240919"/>
            <a:ext cx="4147200" cy="24768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hlinkClick r:id="rId3" action="ppaction://hlinksldjump"/>
          </p:cNvPr>
          <p:cNvSpPr txBox="1"/>
          <p:nvPr/>
        </p:nvSpPr>
        <p:spPr>
          <a:xfrm>
            <a:off x="1000729" y="5113058"/>
            <a:ext cx="1087157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‹ Indietro</a:t>
            </a:r>
            <a:endParaRPr lang="it-IT" sz="16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25248" y="1592007"/>
            <a:ext cx="2395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Accedi</a:t>
            </a:r>
            <a:endParaRPr lang="it-IT" sz="20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217287"/>
              </p:ext>
            </p:extLst>
          </p:nvPr>
        </p:nvGraphicFramePr>
        <p:xfrm>
          <a:off x="981677" y="2306808"/>
          <a:ext cx="2397562" cy="70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562"/>
              </a:tblGrid>
              <a:tr h="331983"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mic Sans MS" pitchFamily="66" charset="0"/>
                        </a:rPr>
                        <a:t>Inserisci</a:t>
                      </a:r>
                      <a:r>
                        <a:rPr lang="it-IT" sz="1600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mic Sans MS" pitchFamily="66" charset="0"/>
                        </a:rPr>
                        <a:t> nome utente</a:t>
                      </a:r>
                      <a:endParaRPr lang="it-IT" sz="16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35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mic Sans MS" pitchFamily="66" charset="0"/>
                        </a:rPr>
                        <a:t>Inserisci</a:t>
                      </a:r>
                      <a:r>
                        <a:rPr lang="it-IT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mic Sans MS" pitchFamily="66" charset="0"/>
                        </a:rPr>
                        <a:t> password</a:t>
                      </a:r>
                      <a:endParaRPr lang="it-IT" sz="1600" dirty="0">
                        <a:solidFill>
                          <a:schemeClr val="bg1">
                            <a:lumMod val="6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35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12" name="CasellaDiTesto 11">
            <a:hlinkClick r:id="rId4" action="ppaction://hlinksldjump"/>
          </p:cNvPr>
          <p:cNvSpPr txBox="1"/>
          <p:nvPr/>
        </p:nvSpPr>
        <p:spPr>
          <a:xfrm>
            <a:off x="2444655" y="3380709"/>
            <a:ext cx="729687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Entra</a:t>
            </a:r>
            <a:endParaRPr lang="it-IT" sz="16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09806" y="401945"/>
            <a:ext cx="51636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Arial" panose="020B0604020202020204" pitchFamily="34" charset="0"/>
              </a:rPr>
              <a:t>M-APP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533900" y="1950383"/>
            <a:ext cx="3143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In caso di registrazione già effettuata, questa schermata ci permette di accedere direttamente all’APP.</a:t>
            </a:r>
          </a:p>
        </p:txBody>
      </p:sp>
    </p:spTree>
    <p:extLst>
      <p:ext uri="{BB962C8B-B14F-4D97-AF65-F5344CB8AC3E}">
        <p14:creationId xmlns:p14="http://schemas.microsoft.com/office/powerpoint/2010/main" val="398055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99" y="473915"/>
            <a:ext cx="3237257" cy="582828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 rot="5400000">
            <a:off x="95343" y="2240919"/>
            <a:ext cx="4147200" cy="24768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hlinkClick r:id="rId3" action="ppaction://hlinksldjump"/>
          </p:cNvPr>
          <p:cNvSpPr txBox="1"/>
          <p:nvPr/>
        </p:nvSpPr>
        <p:spPr>
          <a:xfrm>
            <a:off x="1000729" y="5113058"/>
            <a:ext cx="1087157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‹ Indietro</a:t>
            </a:r>
            <a:endParaRPr lang="it-IT" sz="16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25248" y="1592007"/>
            <a:ext cx="2395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Registrati</a:t>
            </a:r>
            <a:endParaRPr lang="it-IT" sz="20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109650"/>
              </p:ext>
            </p:extLst>
          </p:nvPr>
        </p:nvGraphicFramePr>
        <p:xfrm>
          <a:off x="981677" y="2306808"/>
          <a:ext cx="2397562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562"/>
              </a:tblGrid>
              <a:tr h="331983"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mic Sans MS" pitchFamily="66" charset="0"/>
                        </a:rPr>
                        <a:t>E-mail</a:t>
                      </a:r>
                      <a:endParaRPr lang="it-IT" sz="16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35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mic Sans MS" pitchFamily="66" charset="0"/>
                        </a:rPr>
                        <a:t>Nome utente</a:t>
                      </a:r>
                      <a:endParaRPr lang="it-IT" sz="1600" dirty="0">
                        <a:solidFill>
                          <a:schemeClr val="bg1">
                            <a:lumMod val="6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35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mic Sans MS" pitchFamily="66" charset="0"/>
                        </a:rPr>
                        <a:t>Password</a:t>
                      </a:r>
                      <a:r>
                        <a:rPr lang="it-IT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mic Sans MS" pitchFamily="66" charset="0"/>
                        </a:rPr>
                        <a:t> </a:t>
                      </a:r>
                      <a:endParaRPr lang="it-IT" sz="1600" dirty="0">
                        <a:solidFill>
                          <a:schemeClr val="bg1">
                            <a:lumMod val="6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35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mic Sans MS" pitchFamily="66" charset="0"/>
                        </a:rPr>
                        <a:t>Inserisci</a:t>
                      </a:r>
                      <a:r>
                        <a:rPr lang="it-IT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mic Sans MS" pitchFamily="66" charset="0"/>
                        </a:rPr>
                        <a:t> nuovamente la password</a:t>
                      </a:r>
                      <a:endParaRPr lang="it-IT" sz="1600" dirty="0">
                        <a:solidFill>
                          <a:schemeClr val="bg1">
                            <a:lumMod val="6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35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11" name="CasellaDiTesto 10">
            <a:hlinkClick r:id="rId4" action="ppaction://hlinksldjump"/>
          </p:cNvPr>
          <p:cNvSpPr txBox="1"/>
          <p:nvPr/>
        </p:nvSpPr>
        <p:spPr>
          <a:xfrm>
            <a:off x="2123127" y="4209892"/>
            <a:ext cx="1039067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Registrati</a:t>
            </a:r>
            <a:endParaRPr lang="it-IT" sz="16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09806" y="401945"/>
            <a:ext cx="51636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Arial" panose="020B0604020202020204" pitchFamily="34" charset="0"/>
              </a:rPr>
              <a:t>M-APP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997848" y="1950383"/>
            <a:ext cx="2679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Questa è la schermata in cui è possibile registrarsi.</a:t>
            </a:r>
            <a:endParaRPr lang="it-IT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14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99" y="473915"/>
            <a:ext cx="3237257" cy="582828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 rot="5400000">
            <a:off x="95343" y="2240919"/>
            <a:ext cx="4147200" cy="24768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hlinkClick r:id="rId3" action="ppaction://hlinksldjump"/>
          </p:cNvPr>
          <p:cNvSpPr txBox="1"/>
          <p:nvPr/>
        </p:nvSpPr>
        <p:spPr>
          <a:xfrm>
            <a:off x="1093522" y="5108643"/>
            <a:ext cx="1992853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‹ Home page Utente</a:t>
            </a:r>
            <a:endParaRPr lang="it-IT" sz="16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asellaDiTesto 9">
            <a:hlinkClick r:id="rId4" action="ppaction://hlinksldjump"/>
          </p:cNvPr>
          <p:cNvSpPr txBox="1"/>
          <p:nvPr/>
        </p:nvSpPr>
        <p:spPr>
          <a:xfrm>
            <a:off x="1047217" y="2458019"/>
            <a:ext cx="1681871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b="1" dirty="0" smtClean="0"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Mercato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›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925248" y="1616398"/>
            <a:ext cx="2395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Menù</a:t>
            </a:r>
            <a:endParaRPr lang="it-IT" sz="20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CasellaDiTesto 13">
            <a:hlinkClick r:id="rId5" action="ppaction://hlinksldjump"/>
          </p:cNvPr>
          <p:cNvSpPr txBox="1"/>
          <p:nvPr/>
        </p:nvSpPr>
        <p:spPr>
          <a:xfrm>
            <a:off x="1047216" y="3008117"/>
            <a:ext cx="1681871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Cerca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Immagin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889" y="3024753"/>
            <a:ext cx="332606" cy="308270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15" name="CasellaDiTesto 14"/>
          <p:cNvSpPr txBox="1"/>
          <p:nvPr/>
        </p:nvSpPr>
        <p:spPr>
          <a:xfrm>
            <a:off x="1047215" y="3549498"/>
            <a:ext cx="1681872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Disconnettiti</a:t>
            </a:r>
            <a:r>
              <a:rPr lang="it-IT" sz="1600" dirty="0" smtClean="0"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909806" y="401945"/>
            <a:ext cx="51636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Arial" panose="020B0604020202020204" pitchFamily="34" charset="0"/>
              </a:rPr>
              <a:t>M-APP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394200" y="1950383"/>
            <a:ext cx="32834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Il menù ci permette di arrivare alla mappa tramite l’opzione “Mercato”, di cercare i prodotti desiderati grazie al tasto “Cerca” oppure di disconnettersi.</a:t>
            </a:r>
            <a:endParaRPr lang="it-IT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50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99" y="473915"/>
            <a:ext cx="3237257" cy="5828281"/>
          </a:xfrm>
          <a:prstGeom prst="rect">
            <a:avLst/>
          </a:prstGeom>
        </p:spPr>
      </p:pic>
      <p:sp>
        <p:nvSpPr>
          <p:cNvPr id="7" name="CasellaDiTesto 6">
            <a:hlinkClick r:id="rId3" action="ppaction://hlinksldjump"/>
          </p:cNvPr>
          <p:cNvSpPr txBox="1"/>
          <p:nvPr/>
        </p:nvSpPr>
        <p:spPr>
          <a:xfrm>
            <a:off x="958052" y="5224935"/>
            <a:ext cx="2426400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 Torna al Menù</a:t>
            </a:r>
            <a:endParaRPr lang="it-IT" sz="1600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5951" y="2098763"/>
            <a:ext cx="3738715" cy="243451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925248" y="1492264"/>
            <a:ext cx="2395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Mappa mercato</a:t>
            </a:r>
            <a:endParaRPr lang="it-IT" sz="2000" b="1" dirty="0">
              <a:solidFill>
                <a:schemeClr val="bg1"/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ttangolo arrotondato 11"/>
          <p:cNvSpPr/>
          <p:nvPr/>
        </p:nvSpPr>
        <p:spPr>
          <a:xfrm rot="15378825">
            <a:off x="1900062" y="2262993"/>
            <a:ext cx="501626" cy="2857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 rot="15378825">
            <a:off x="2036083" y="2797930"/>
            <a:ext cx="501626" cy="28575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 rot="15378825">
            <a:off x="2161004" y="3312416"/>
            <a:ext cx="501626" cy="2857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 rot="15378825">
            <a:off x="2390741" y="2643757"/>
            <a:ext cx="501626" cy="2857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 rot="15378825">
            <a:off x="2055476" y="4441673"/>
            <a:ext cx="501626" cy="2857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arrotondato 16"/>
          <p:cNvSpPr/>
          <p:nvPr/>
        </p:nvSpPr>
        <p:spPr>
          <a:xfrm rot="15378825">
            <a:off x="2407007" y="4353292"/>
            <a:ext cx="501626" cy="2857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arrotondato 17"/>
          <p:cNvSpPr/>
          <p:nvPr/>
        </p:nvSpPr>
        <p:spPr>
          <a:xfrm rot="15378825">
            <a:off x="2521177" y="3166341"/>
            <a:ext cx="501626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arrotondato 18"/>
          <p:cNvSpPr/>
          <p:nvPr/>
        </p:nvSpPr>
        <p:spPr>
          <a:xfrm rot="15378825">
            <a:off x="2284675" y="3833252"/>
            <a:ext cx="501626" cy="2857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arrotondato 19"/>
          <p:cNvSpPr/>
          <p:nvPr/>
        </p:nvSpPr>
        <p:spPr>
          <a:xfrm rot="15378825">
            <a:off x="2651798" y="3689149"/>
            <a:ext cx="501626" cy="28575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arrotondato 20"/>
          <p:cNvSpPr/>
          <p:nvPr/>
        </p:nvSpPr>
        <p:spPr>
          <a:xfrm rot="15378825">
            <a:off x="2253639" y="2126812"/>
            <a:ext cx="501626" cy="28575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arrotondato 21"/>
          <p:cNvSpPr/>
          <p:nvPr/>
        </p:nvSpPr>
        <p:spPr>
          <a:xfrm rot="15378825">
            <a:off x="1909467" y="3919264"/>
            <a:ext cx="501626" cy="28575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arrotondato 22"/>
          <p:cNvSpPr/>
          <p:nvPr/>
        </p:nvSpPr>
        <p:spPr>
          <a:xfrm rot="15378825">
            <a:off x="1778846" y="3390230"/>
            <a:ext cx="501626" cy="2857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arrotondato 23"/>
          <p:cNvSpPr/>
          <p:nvPr/>
        </p:nvSpPr>
        <p:spPr>
          <a:xfrm rot="15378825">
            <a:off x="2847571" y="4136466"/>
            <a:ext cx="354318" cy="2857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arrotondato 24"/>
          <p:cNvSpPr/>
          <p:nvPr/>
        </p:nvSpPr>
        <p:spPr>
          <a:xfrm rot="15378825">
            <a:off x="1633442" y="4314711"/>
            <a:ext cx="501626" cy="2857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arrotondato 25"/>
          <p:cNvSpPr/>
          <p:nvPr/>
        </p:nvSpPr>
        <p:spPr>
          <a:xfrm rot="15378825">
            <a:off x="1506305" y="3788174"/>
            <a:ext cx="501626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arrotondato 26"/>
          <p:cNvSpPr/>
          <p:nvPr/>
        </p:nvSpPr>
        <p:spPr>
          <a:xfrm rot="15378825">
            <a:off x="1368847" y="3267736"/>
            <a:ext cx="501626" cy="28575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arrotondato 27"/>
          <p:cNvSpPr/>
          <p:nvPr/>
        </p:nvSpPr>
        <p:spPr>
          <a:xfrm rot="15378825">
            <a:off x="1234909" y="2735348"/>
            <a:ext cx="501626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arrotondato 28">
            <a:hlinkClick r:id="rId5" action="ppaction://hlinksldjump"/>
          </p:cNvPr>
          <p:cNvSpPr/>
          <p:nvPr/>
        </p:nvSpPr>
        <p:spPr>
          <a:xfrm rot="15378825">
            <a:off x="1106811" y="2214908"/>
            <a:ext cx="501626" cy="2857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arrotondato 29"/>
          <p:cNvSpPr/>
          <p:nvPr/>
        </p:nvSpPr>
        <p:spPr>
          <a:xfrm rot="15378825">
            <a:off x="1520022" y="2349349"/>
            <a:ext cx="501626" cy="2857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arrotondato 30"/>
          <p:cNvSpPr/>
          <p:nvPr/>
        </p:nvSpPr>
        <p:spPr>
          <a:xfrm rot="15378825">
            <a:off x="1652964" y="2872288"/>
            <a:ext cx="501626" cy="2857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arrotondato 31"/>
          <p:cNvSpPr/>
          <p:nvPr/>
        </p:nvSpPr>
        <p:spPr>
          <a:xfrm rot="20828146">
            <a:off x="1537601" y="1879461"/>
            <a:ext cx="655393" cy="2857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>
            <a:hlinkClick r:id="rId5" action="ppaction://hlinksldjump"/>
          </p:cNvPr>
          <p:cNvSpPr txBox="1"/>
          <p:nvPr/>
        </p:nvSpPr>
        <p:spPr>
          <a:xfrm>
            <a:off x="1179457" y="213980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1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1332930" y="268786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omic Sans MS" pitchFamily="66" charset="0"/>
              </a:rPr>
              <a:t>2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1586910" y="376662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omic Sans MS" pitchFamily="66" charset="0"/>
              </a:rPr>
              <a:t>4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2133050" y="441332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omic Sans MS" pitchFamily="66" charset="0"/>
              </a:rPr>
              <a:t>6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1448378" y="322106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omic Sans MS" pitchFamily="66" charset="0"/>
              </a:rPr>
              <a:t>3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1994121" y="386612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omic Sans MS" pitchFamily="66" charset="0"/>
              </a:rPr>
              <a:t>7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1705225" y="42604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omic Sans MS" pitchFamily="66" charset="0"/>
              </a:rPr>
              <a:t>5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1867501" y="334684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8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1752934" y="281428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omic Sans MS" pitchFamily="66" charset="0"/>
              </a:rPr>
              <a:t>9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1550293" y="2293032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10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1612381" y="1810088"/>
            <a:ext cx="418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11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1941523" y="2228667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12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2068801" y="2774653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13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2184390" y="323254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14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2299540" y="3766623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15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2449978" y="4298598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16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2794150" y="4094675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17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2693259" y="365023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18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2552306" y="3107627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19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2299540" y="205147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21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2425291" y="2635279"/>
            <a:ext cx="54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20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59" name="CasellaDiTesto 58">
            <a:hlinkClick r:id="rId3" action="ppaction://hlinksldjump"/>
          </p:cNvPr>
          <p:cNvSpPr txBox="1"/>
          <p:nvPr/>
        </p:nvSpPr>
        <p:spPr>
          <a:xfrm>
            <a:off x="934301" y="5224935"/>
            <a:ext cx="2472342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‹ Torna al Menù</a:t>
            </a:r>
            <a:endParaRPr lang="it-IT" sz="16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939946" y="4877328"/>
            <a:ext cx="2457644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› </a:t>
            </a:r>
            <a:r>
              <a:rPr lang="it-IT" sz="1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Seleziona Stand</a:t>
            </a:r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‹</a:t>
            </a: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3909806" y="401945"/>
            <a:ext cx="51636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Arial" panose="020B0604020202020204" pitchFamily="34" charset="0"/>
              </a:rPr>
              <a:t>M-APP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4997848" y="1950383"/>
            <a:ext cx="2679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In questa mappa possiamo scegliere lo stand di cui vogliamo conoscere i prodotti.</a:t>
            </a:r>
          </a:p>
          <a:p>
            <a:r>
              <a:rPr lang="it-IT" dirty="0" smtClean="0">
                <a:latin typeface="Comic Sans MS" pitchFamily="66" charset="0"/>
              </a:rPr>
              <a:t>Esempio: cliccare su stand n°1.</a:t>
            </a:r>
            <a:endParaRPr lang="it-IT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58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99" y="473915"/>
            <a:ext cx="3237257" cy="582828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 rot="5400000">
            <a:off x="95344" y="2240919"/>
            <a:ext cx="4147200" cy="24768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hlinkClick r:id="rId3" action="ppaction://hlinksldjump"/>
          </p:cNvPr>
          <p:cNvSpPr txBox="1"/>
          <p:nvPr/>
        </p:nvSpPr>
        <p:spPr>
          <a:xfrm>
            <a:off x="1000729" y="5113058"/>
            <a:ext cx="1877437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‹ Torna alla Mappa</a:t>
            </a:r>
            <a:endParaRPr lang="it-IT" sz="16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25248" y="1592007"/>
            <a:ext cx="2395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Stand n°1</a:t>
            </a:r>
            <a:endParaRPr lang="it-IT" sz="20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027631"/>
              </p:ext>
            </p:extLst>
          </p:nvPr>
        </p:nvGraphicFramePr>
        <p:xfrm>
          <a:off x="1000727" y="2255520"/>
          <a:ext cx="2320278" cy="19180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73426"/>
                <a:gridCol w="773426"/>
                <a:gridCol w="773426"/>
              </a:tblGrid>
              <a:tr h="139065">
                <a:tc>
                  <a:txBody>
                    <a:bodyPr/>
                    <a:lstStyle/>
                    <a:p>
                      <a:pPr algn="just"/>
                      <a:r>
                        <a:rPr lang="it-IT" sz="1200" dirty="0" smtClean="0">
                          <a:latin typeface="Comic Sans MS" pitchFamily="66" charset="0"/>
                        </a:rPr>
                        <a:t>Prodotti</a:t>
                      </a:r>
                      <a:endParaRPr lang="it-IT" sz="12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Provenienza</a:t>
                      </a:r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62632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Arance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€1,50/Kg</a:t>
                      </a:r>
                      <a:endParaRPr lang="it-IT" sz="1050" dirty="0"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Spagna</a:t>
                      </a:r>
                      <a:endParaRPr lang="it-IT" sz="1400" dirty="0"/>
                    </a:p>
                  </a:txBody>
                  <a:tcPr/>
                </a:tc>
              </a:tr>
              <a:tr h="366062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Meloni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€1,45/Kg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Egitto</a:t>
                      </a:r>
                      <a:endParaRPr lang="it-IT" sz="1400" dirty="0"/>
                    </a:p>
                  </a:txBody>
                  <a:tcPr/>
                </a:tc>
              </a:tr>
              <a:tr h="139065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Insalata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€1,29/</a:t>
                      </a:r>
                      <a:r>
                        <a:rPr lang="it-IT" sz="1100" dirty="0" err="1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pz</a:t>
                      </a:r>
                      <a:endParaRPr lang="it-IT" sz="1100" dirty="0" smtClean="0"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Italia</a:t>
                      </a:r>
                      <a:endParaRPr lang="it-IT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1774479" y="2255520"/>
            <a:ext cx="773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Comic Sans MS" pitchFamily="66" charset="0"/>
              </a:rPr>
              <a:t>Prezzi</a:t>
            </a:r>
            <a:endParaRPr lang="it-IT" sz="1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909806" y="401945"/>
            <a:ext cx="51636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Arial" panose="020B0604020202020204" pitchFamily="34" charset="0"/>
              </a:rPr>
              <a:t>M-APP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997848" y="1950383"/>
            <a:ext cx="26798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Dopo aver cliccato sullo stand desiderato, abbiamo a disposizione una tabella in cui sono esposti i prezzi e le provenienze dei prodotti.</a:t>
            </a:r>
            <a:endParaRPr lang="it-IT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2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99" y="473915"/>
            <a:ext cx="3237257" cy="582828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 rot="5400000">
            <a:off x="95343" y="2240919"/>
            <a:ext cx="4147200" cy="24768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hlinkClick r:id="rId3" action="ppaction://hlinksldjump"/>
          </p:cNvPr>
          <p:cNvSpPr txBox="1"/>
          <p:nvPr/>
        </p:nvSpPr>
        <p:spPr>
          <a:xfrm>
            <a:off x="1000729" y="5113058"/>
            <a:ext cx="1417376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‹ Torna al Menù</a:t>
            </a:r>
            <a:endParaRPr lang="it-IT" sz="14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301216" y="1649217"/>
            <a:ext cx="1681871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Cerca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889" y="1665853"/>
            <a:ext cx="332606" cy="308270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050160"/>
              </p:ext>
            </p:extLst>
          </p:nvPr>
        </p:nvGraphicFramePr>
        <p:xfrm>
          <a:off x="981677" y="2306808"/>
          <a:ext cx="23975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562"/>
              </a:tblGrid>
              <a:tr h="33198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t-IT" sz="16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r>
                        <a:rPr lang="it-IT" sz="1600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it-IT" sz="16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Inserire</a:t>
                      </a:r>
                      <a:r>
                        <a:rPr lang="it-IT" sz="1600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prodotto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35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Inserire provenienza*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35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1000730" y="3262638"/>
            <a:ext cx="2378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omic Sans MS" pitchFamily="66" charset="0"/>
              </a:rPr>
              <a:t>*non è necessario inserire la provenienza</a:t>
            </a:r>
            <a:endParaRPr lang="it-IT" sz="1600" dirty="0">
              <a:latin typeface="Comic Sans MS" pitchFamily="66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909806" y="401945"/>
            <a:ext cx="51636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Arial" panose="020B0604020202020204" pitchFamily="34" charset="0"/>
              </a:rPr>
              <a:t>M-APP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997848" y="1950382"/>
            <a:ext cx="2679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Cliccando su cerca è possibile effettuare una ricerca stand per prodotto desiderato</a:t>
            </a:r>
            <a:endParaRPr lang="it-IT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90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9" y="473915"/>
            <a:ext cx="3237257" cy="582828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 rot="5400000">
            <a:off x="-346617" y="2240919"/>
            <a:ext cx="4147200" cy="24768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hlinkClick r:id="rId3" action="ppaction://hlinksldjump"/>
          </p:cNvPr>
          <p:cNvSpPr txBox="1"/>
          <p:nvPr/>
        </p:nvSpPr>
        <p:spPr>
          <a:xfrm>
            <a:off x="558769" y="5113058"/>
            <a:ext cx="1417376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‹ Torna al Menù</a:t>
            </a:r>
            <a:endParaRPr lang="it-IT" sz="14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59256" y="1649217"/>
            <a:ext cx="1681871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Cerca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3929" y="1665853"/>
            <a:ext cx="332606" cy="308270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050160"/>
              </p:ext>
            </p:extLst>
          </p:nvPr>
        </p:nvGraphicFramePr>
        <p:xfrm>
          <a:off x="539717" y="2306808"/>
          <a:ext cx="23975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562"/>
              </a:tblGrid>
              <a:tr h="33198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t-IT" sz="16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r>
                        <a:rPr lang="it-IT" sz="1600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it-IT" sz="16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Arance</a:t>
                      </a:r>
                      <a:endParaRPr lang="it-IT" sz="1600" b="0" baseline="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35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Inserire provenienza*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35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558770" y="3262638"/>
            <a:ext cx="2378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omic Sans MS" pitchFamily="66" charset="0"/>
              </a:rPr>
              <a:t>*non è necessario inserire la provenienza</a:t>
            </a:r>
            <a:endParaRPr lang="it-IT" sz="1600" dirty="0">
              <a:latin typeface="Comic Sans MS" pitchFamily="66" charset="0"/>
            </a:endParaRPr>
          </a:p>
        </p:txBody>
      </p:sp>
      <p:sp>
        <p:nvSpPr>
          <p:cNvPr id="12" name="Freccia a destra 11">
            <a:hlinkClick r:id="rId5" action="ppaction://hlinksldjump"/>
          </p:cNvPr>
          <p:cNvSpPr/>
          <p:nvPr/>
        </p:nvSpPr>
        <p:spPr>
          <a:xfrm>
            <a:off x="2165432" y="3908969"/>
            <a:ext cx="721820" cy="563443"/>
          </a:xfrm>
          <a:prstGeom prst="rightArrow">
            <a:avLst>
              <a:gd name="adj1" fmla="val 50000"/>
              <a:gd name="adj2" fmla="val 61247"/>
            </a:avLst>
          </a:prstGeom>
          <a:solidFill>
            <a:srgbClr val="92D050"/>
          </a:solidFill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latin typeface="Comic Sans MS" pitchFamily="66" charset="0"/>
              </a:rPr>
              <a:t>Vai</a:t>
            </a:r>
            <a:endParaRPr lang="it-IT" sz="1600" b="1" dirty="0">
              <a:latin typeface="Comic Sans MS" pitchFamily="66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255" y="473751"/>
            <a:ext cx="3237257" cy="5828281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 rot="5400000">
            <a:off x="2762099" y="2240755"/>
            <a:ext cx="4147200" cy="24768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hlinkClick r:id="rId3" action="ppaction://hlinksldjump"/>
          </p:cNvPr>
          <p:cNvSpPr txBox="1"/>
          <p:nvPr/>
        </p:nvSpPr>
        <p:spPr>
          <a:xfrm>
            <a:off x="3667485" y="5112894"/>
            <a:ext cx="1417376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‹ Torna al Menù</a:t>
            </a:r>
            <a:endParaRPr lang="it-IT" sz="14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967972" y="1649053"/>
            <a:ext cx="1681871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Cerca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645" y="1665689"/>
            <a:ext cx="332606" cy="308270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050160"/>
              </p:ext>
            </p:extLst>
          </p:nvPr>
        </p:nvGraphicFramePr>
        <p:xfrm>
          <a:off x="3648433" y="2306644"/>
          <a:ext cx="2397562" cy="70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562"/>
              </a:tblGrid>
              <a:tr h="33198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t-IT" sz="16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r>
                        <a:rPr lang="it-IT" sz="1600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it-IT" sz="16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Arance</a:t>
                      </a:r>
                      <a:endParaRPr lang="it-IT" sz="1600" b="0" baseline="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35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Spagna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35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19" name="CasellaDiTesto 18"/>
          <p:cNvSpPr txBox="1"/>
          <p:nvPr/>
        </p:nvSpPr>
        <p:spPr>
          <a:xfrm>
            <a:off x="3667486" y="3262474"/>
            <a:ext cx="2378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omic Sans MS" pitchFamily="66" charset="0"/>
              </a:rPr>
              <a:t>*non è necessario inserire la provenienza</a:t>
            </a:r>
            <a:endParaRPr lang="it-IT" sz="1600" dirty="0">
              <a:latin typeface="Comic Sans MS" pitchFamily="66" charset="0"/>
            </a:endParaRPr>
          </a:p>
        </p:txBody>
      </p:sp>
      <p:sp>
        <p:nvSpPr>
          <p:cNvPr id="20" name="Freccia a destra 19">
            <a:hlinkClick r:id="rId6" action="ppaction://hlinksldjump"/>
          </p:cNvPr>
          <p:cNvSpPr/>
          <p:nvPr/>
        </p:nvSpPr>
        <p:spPr>
          <a:xfrm>
            <a:off x="5274148" y="3908805"/>
            <a:ext cx="721820" cy="563443"/>
          </a:xfrm>
          <a:prstGeom prst="rightArrow">
            <a:avLst>
              <a:gd name="adj1" fmla="val 50000"/>
              <a:gd name="adj2" fmla="val 61247"/>
            </a:avLst>
          </a:prstGeom>
          <a:solidFill>
            <a:srgbClr val="92D050"/>
          </a:solidFill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latin typeface="Comic Sans MS" pitchFamily="66" charset="0"/>
              </a:rPr>
              <a:t>Vai</a:t>
            </a:r>
            <a:endParaRPr lang="it-IT" sz="1600" b="1" dirty="0">
              <a:latin typeface="Comic Sans MS" pitchFamily="66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086719" y="401945"/>
            <a:ext cx="51636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Arial" panose="020B0604020202020204" pitchFamily="34" charset="0"/>
              </a:rPr>
              <a:t>M-APP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9944" y="185013"/>
            <a:ext cx="41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a.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3178660" y="185013"/>
            <a:ext cx="41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b.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6337761" y="1350218"/>
            <a:ext cx="26798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Di seguito troviamo due esempi: nell’immagine </a:t>
            </a:r>
            <a:r>
              <a:rPr lang="it-IT" b="1" dirty="0" smtClean="0">
                <a:latin typeface="Comic Sans MS" pitchFamily="66" charset="0"/>
              </a:rPr>
              <a:t>a </a:t>
            </a:r>
            <a:r>
              <a:rPr lang="it-IT" dirty="0" smtClean="0">
                <a:latin typeface="Comic Sans MS" pitchFamily="66" charset="0"/>
              </a:rPr>
              <a:t>possiamo effettuare la ricerca senza inserire la provenienza. Nell’immagine </a:t>
            </a:r>
            <a:r>
              <a:rPr lang="it-IT" b="1" dirty="0" smtClean="0">
                <a:latin typeface="Comic Sans MS" pitchFamily="66" charset="0"/>
              </a:rPr>
              <a:t>b</a:t>
            </a:r>
          </a:p>
          <a:p>
            <a:r>
              <a:rPr lang="it-IT" dirty="0" smtClean="0">
                <a:latin typeface="Comic Sans MS" pitchFamily="66" charset="0"/>
              </a:rPr>
              <a:t>Affiniamo la ricerca con l’inserimento della provenienza.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ERTICA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87" y="603444"/>
            <a:ext cx="3240024" cy="583082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68400" y="1803400"/>
            <a:ext cx="622300" cy="6223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968500" y="1803400"/>
            <a:ext cx="622300" cy="6223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768600" y="1803400"/>
            <a:ext cx="622300" cy="6223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168400" y="2603500"/>
            <a:ext cx="622300" cy="6223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968500" y="2603500"/>
            <a:ext cx="622300" cy="6223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768600" y="2603500"/>
            <a:ext cx="622300" cy="6223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168400" y="3365500"/>
            <a:ext cx="622300" cy="6223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968500" y="3365500"/>
            <a:ext cx="622300" cy="6223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168400" y="4152900"/>
            <a:ext cx="622300" cy="6223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968500" y="4152900"/>
            <a:ext cx="622300" cy="6223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768600" y="4152900"/>
            <a:ext cx="622300" cy="6223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168400" y="4914900"/>
            <a:ext cx="622300" cy="6223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968500" y="4914900"/>
            <a:ext cx="622300" cy="6223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768600" y="4914900"/>
            <a:ext cx="622300" cy="6223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149492" y="1038860"/>
            <a:ext cx="4679577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omic Sans MS" pitchFamily="66" charset="0"/>
                <a:cs typeface="Arial" panose="020B0604020202020204" pitchFamily="34" charset="0"/>
              </a:rPr>
              <a:t>ICONA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768600" y="3365500"/>
            <a:ext cx="622300" cy="6223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264" y="3365500"/>
            <a:ext cx="629536" cy="622300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3909806" y="401945"/>
            <a:ext cx="51636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Arial" panose="020B0604020202020204" pitchFamily="34" charset="0"/>
              </a:rPr>
              <a:t>M-APP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4149492" y="1993900"/>
            <a:ext cx="4346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Abbiamo scelto il titolo per tre motivi: </a:t>
            </a:r>
          </a:p>
          <a:p>
            <a:r>
              <a:rPr lang="it-IT" b="1" dirty="0" smtClean="0">
                <a:latin typeface="Comic Sans MS" pitchFamily="66" charset="0"/>
              </a:rPr>
              <a:t>M</a:t>
            </a:r>
            <a:r>
              <a:rPr lang="it-IT" dirty="0" smtClean="0">
                <a:latin typeface="Comic Sans MS" pitchFamily="66" charset="0"/>
              </a:rPr>
              <a:t> per “market”</a:t>
            </a:r>
          </a:p>
          <a:p>
            <a:r>
              <a:rPr lang="it-IT" b="1" dirty="0" smtClean="0">
                <a:latin typeface="Comic Sans MS" pitchFamily="66" charset="0"/>
              </a:rPr>
              <a:t>APP </a:t>
            </a:r>
            <a:r>
              <a:rPr lang="it-IT" dirty="0" smtClean="0">
                <a:latin typeface="Comic Sans MS" pitchFamily="66" charset="0"/>
              </a:rPr>
              <a:t>perché è un’applicazione</a:t>
            </a:r>
          </a:p>
          <a:p>
            <a:r>
              <a:rPr lang="it-IT" dirty="0" smtClean="0">
                <a:latin typeface="Comic Sans MS" pitchFamily="66" charset="0"/>
              </a:rPr>
              <a:t>quindi </a:t>
            </a:r>
          </a:p>
          <a:p>
            <a:r>
              <a:rPr lang="it-IT" b="1" dirty="0" smtClean="0">
                <a:latin typeface="Comic Sans MS" pitchFamily="66" charset="0"/>
              </a:rPr>
              <a:t>MAPP </a:t>
            </a:r>
            <a:r>
              <a:rPr lang="it-IT" dirty="0" smtClean="0">
                <a:latin typeface="Comic Sans MS" pitchFamily="66" charset="0"/>
              </a:rPr>
              <a:t>perché faremo uso di mappe.</a:t>
            </a:r>
          </a:p>
          <a:p>
            <a:endParaRPr lang="it-IT" dirty="0" smtClean="0">
              <a:latin typeface="Comic Sans MS" pitchFamily="66" charset="0"/>
            </a:endParaRPr>
          </a:p>
          <a:p>
            <a:r>
              <a:rPr lang="it-IT" dirty="0" smtClean="0">
                <a:latin typeface="Comic Sans MS" pitchFamily="66" charset="0"/>
              </a:rPr>
              <a:t>L’icona rappresenta una mela fresca con dentro il mondo perché la nostra è </a:t>
            </a:r>
            <a:r>
              <a:rPr lang="it-IT" dirty="0" smtClean="0">
                <a:latin typeface="Comic Sans MS" pitchFamily="66" charset="0"/>
              </a:rPr>
              <a:t>una APP </a:t>
            </a:r>
            <a:r>
              <a:rPr lang="it-IT" dirty="0" smtClean="0">
                <a:latin typeface="Comic Sans MS" pitchFamily="66" charset="0"/>
              </a:rPr>
              <a:t>da poter usare in tutto il mondo.</a:t>
            </a:r>
            <a:endParaRPr lang="it-IT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99" y="473915"/>
            <a:ext cx="3237257" cy="582828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 rot="5400000">
            <a:off x="95343" y="2240919"/>
            <a:ext cx="4147200" cy="24768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hlinkClick r:id="rId3" action="ppaction://hlinksldjump"/>
          </p:cNvPr>
          <p:cNvSpPr txBox="1"/>
          <p:nvPr/>
        </p:nvSpPr>
        <p:spPr>
          <a:xfrm>
            <a:off x="1000729" y="5113058"/>
            <a:ext cx="1087157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‹ Indietro</a:t>
            </a:r>
            <a:endParaRPr lang="it-IT" sz="16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887046"/>
              </p:ext>
            </p:extLst>
          </p:nvPr>
        </p:nvGraphicFramePr>
        <p:xfrm>
          <a:off x="1041673" y="2174922"/>
          <a:ext cx="2247438" cy="18542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247438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Stand n°1</a:t>
                      </a:r>
                      <a:endParaRPr lang="it-IT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Stand</a:t>
                      </a:r>
                      <a:r>
                        <a:rPr lang="it-IT" sz="1600" baseline="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n°7</a:t>
                      </a:r>
                      <a:endParaRPr lang="it-IT" sz="1600" dirty="0"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Stand n°12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Stand n°16</a:t>
                      </a:r>
                      <a:endParaRPr lang="it-IT" sz="1600" dirty="0"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Stand n°21</a:t>
                      </a:r>
                      <a:endParaRPr lang="it-IT" sz="1600" dirty="0"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925248" y="1592007"/>
            <a:ext cx="2395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Arance</a:t>
            </a:r>
            <a:endParaRPr lang="it-IT" sz="20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CasellaDiTesto 15">
            <a:hlinkClick r:id="rId4" action="ppaction://hlinksldjump"/>
          </p:cNvPr>
          <p:cNvSpPr txBox="1"/>
          <p:nvPr/>
        </p:nvSpPr>
        <p:spPr>
          <a:xfrm>
            <a:off x="1041673" y="4298435"/>
            <a:ext cx="2247438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Compara prezzi e provenienza	</a:t>
            </a:r>
            <a:r>
              <a:rPr lang="it-IT" sz="14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</a:t>
            </a: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›</a:t>
            </a:r>
            <a:endParaRPr lang="it-IT" sz="1600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09806" y="401945"/>
            <a:ext cx="51636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Arial" panose="020B0604020202020204" pitchFamily="34" charset="0"/>
              </a:rPr>
              <a:t>M-APP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152428" y="1436113"/>
            <a:ext cx="267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301450" y="1405719"/>
            <a:ext cx="26798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Quindi visualizziamo i vari stand che dispongono del prodotto desiderato. Cliccando su “Compara prezzi e provenienza” possiamo confrontare i prezzi e le provenienze del prodotto.</a:t>
            </a:r>
          </a:p>
        </p:txBody>
      </p:sp>
    </p:spTree>
    <p:extLst>
      <p:ext uri="{BB962C8B-B14F-4D97-AF65-F5344CB8AC3E}">
        <p14:creationId xmlns:p14="http://schemas.microsoft.com/office/powerpoint/2010/main" val="36930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99" y="473915"/>
            <a:ext cx="3237257" cy="582828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 rot="5400000">
            <a:off x="95343" y="2240919"/>
            <a:ext cx="4147200" cy="24768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hlinkClick r:id="rId3" action="ppaction://hlinksldjump"/>
          </p:cNvPr>
          <p:cNvSpPr txBox="1"/>
          <p:nvPr/>
        </p:nvSpPr>
        <p:spPr>
          <a:xfrm>
            <a:off x="1000729" y="5113058"/>
            <a:ext cx="1087157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‹ Indietro</a:t>
            </a:r>
            <a:endParaRPr lang="it-IT" sz="16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64428"/>
              </p:ext>
            </p:extLst>
          </p:nvPr>
        </p:nvGraphicFramePr>
        <p:xfrm>
          <a:off x="1041674" y="2455565"/>
          <a:ext cx="2247438" cy="13618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311669"/>
                <a:gridCol w="935769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it-IT" sz="11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STAND</a:t>
                      </a:r>
                      <a:endParaRPr lang="it-IT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PREZZI</a:t>
                      </a:r>
                      <a:endParaRPr lang="it-IT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Stand n°1</a:t>
                      </a:r>
                      <a:endParaRPr lang="it-IT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€0,99/Kg</a:t>
                      </a:r>
                      <a:endParaRPr lang="it-IT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Stand</a:t>
                      </a:r>
                      <a:r>
                        <a:rPr lang="it-IT" sz="1200" baseline="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n°7</a:t>
                      </a:r>
                      <a:endParaRPr lang="it-IT" sz="1200" dirty="0"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€1,45/Kg</a:t>
                      </a:r>
                      <a:endParaRPr lang="it-IT" sz="1200" dirty="0"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Stand n°21</a:t>
                      </a:r>
                      <a:endParaRPr lang="it-IT" sz="1200" dirty="0"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€1,18/Kg</a:t>
                      </a:r>
                      <a:endParaRPr lang="it-IT" sz="1200" dirty="0"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966192" y="1592007"/>
            <a:ext cx="2395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Compara prezzi</a:t>
            </a:r>
          </a:p>
          <a:p>
            <a:pPr algn="ctr"/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Arance Spagna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741756" y="401945"/>
            <a:ext cx="51636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Arial" panose="020B0604020202020204" pitchFamily="34" charset="0"/>
              </a:rPr>
              <a:t>M-APP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301450" y="1405719"/>
            <a:ext cx="2679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In questa schermata compariamo i prezzi del prodotto e della provenienza scelti da noi.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99" y="473915"/>
            <a:ext cx="3237257" cy="582828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 rot="5400000">
            <a:off x="95343" y="2240919"/>
            <a:ext cx="4147200" cy="24768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hlinkClick r:id="rId3" action="ppaction://hlinksldjump"/>
          </p:cNvPr>
          <p:cNvSpPr txBox="1"/>
          <p:nvPr/>
        </p:nvSpPr>
        <p:spPr>
          <a:xfrm>
            <a:off x="1000729" y="5113058"/>
            <a:ext cx="1087157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‹ Indietro</a:t>
            </a:r>
            <a:endParaRPr lang="it-IT" sz="16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64428"/>
              </p:ext>
            </p:extLst>
          </p:nvPr>
        </p:nvGraphicFramePr>
        <p:xfrm>
          <a:off x="1041674" y="2654731"/>
          <a:ext cx="2247439" cy="23275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926077"/>
                <a:gridCol w="585326"/>
                <a:gridCol w="736036"/>
              </a:tblGrid>
              <a:tr h="0"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STAND</a:t>
                      </a:r>
                      <a:endParaRPr lang="it-IT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PREZZI</a:t>
                      </a:r>
                      <a:endParaRPr lang="it-IT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PROV.</a:t>
                      </a:r>
                      <a:endParaRPr lang="it-IT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0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Stand n°1</a:t>
                      </a:r>
                      <a:endParaRPr lang="it-IT" sz="10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€0,99/Kg</a:t>
                      </a:r>
                      <a:endParaRPr lang="it-IT" sz="10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Spagna</a:t>
                      </a:r>
                      <a:endParaRPr lang="it-IT" sz="10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Stand</a:t>
                      </a:r>
                      <a:r>
                        <a:rPr lang="it-IT" sz="1050" baseline="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n°7</a:t>
                      </a:r>
                      <a:endParaRPr lang="it-IT" sz="1050" dirty="0"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€1,45/Kg</a:t>
                      </a:r>
                      <a:endParaRPr lang="it-IT" sz="1050" dirty="0"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Spagna</a:t>
                      </a:r>
                      <a:endParaRPr lang="it-IT" sz="1050" dirty="0"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Stand n°12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€1,29/Kg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Italia-Sicilia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Stand n°16</a:t>
                      </a:r>
                      <a:endParaRPr lang="it-IT" sz="1050" dirty="0"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€1,50/Kg</a:t>
                      </a:r>
                      <a:endParaRPr lang="it-IT" sz="1050" dirty="0"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Italia-Calabria</a:t>
                      </a:r>
                      <a:endParaRPr lang="it-IT" sz="1050" dirty="0"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Stand n°21</a:t>
                      </a:r>
                      <a:endParaRPr lang="it-IT" sz="1050" dirty="0"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€1,18/Kg</a:t>
                      </a:r>
                      <a:endParaRPr lang="it-IT" sz="1050" dirty="0"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Spagna</a:t>
                      </a:r>
                      <a:endParaRPr lang="it-IT" sz="1050" dirty="0"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966192" y="1592007"/>
            <a:ext cx="2395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Compara prezzi e provenienza</a:t>
            </a:r>
          </a:p>
          <a:p>
            <a:pPr algn="ctr"/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Arance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09806" y="401945"/>
            <a:ext cx="51636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Arial" panose="020B0604020202020204" pitchFamily="34" charset="0"/>
              </a:rPr>
              <a:t>M-APP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301450" y="1405719"/>
            <a:ext cx="2679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In questa schermata compariamo i prezzi e la provenienza del prodotto scelto.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99" y="473915"/>
            <a:ext cx="3237257" cy="582828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 rot="5400000">
            <a:off x="103810" y="2240919"/>
            <a:ext cx="4147200" cy="24768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hlinkClick r:id="rId3" action="ppaction://hlinksldjump"/>
          </p:cNvPr>
          <p:cNvSpPr txBox="1"/>
          <p:nvPr/>
        </p:nvSpPr>
        <p:spPr>
          <a:xfrm>
            <a:off x="1000729" y="5113058"/>
            <a:ext cx="1087157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‹ Indietro</a:t>
            </a:r>
            <a:endParaRPr lang="it-IT" sz="16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64428"/>
              </p:ext>
            </p:extLst>
          </p:nvPr>
        </p:nvGraphicFramePr>
        <p:xfrm>
          <a:off x="1041673" y="2174922"/>
          <a:ext cx="2247438" cy="11125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247438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Stand n°1</a:t>
                      </a:r>
                      <a:endParaRPr lang="it-IT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Stand</a:t>
                      </a:r>
                      <a:r>
                        <a:rPr lang="it-IT" sz="1600" baseline="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n°7</a:t>
                      </a:r>
                      <a:endParaRPr lang="it-IT" sz="1600" dirty="0"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Stand n°21</a:t>
                      </a:r>
                      <a:endParaRPr lang="it-IT" sz="1600" dirty="0"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966192" y="1592007"/>
            <a:ext cx="239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Arance - Spagna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asellaDiTesto 9">
            <a:hlinkClick r:id="rId4" action="ppaction://hlinksldjump"/>
          </p:cNvPr>
          <p:cNvSpPr txBox="1"/>
          <p:nvPr/>
        </p:nvSpPr>
        <p:spPr>
          <a:xfrm>
            <a:off x="1041673" y="4298435"/>
            <a:ext cx="2247438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Compara prezzi </a:t>
            </a:r>
            <a:r>
              <a:rPr lang="it-IT" sz="14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</a:t>
            </a: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›</a:t>
            </a:r>
            <a:endParaRPr lang="it-IT" sz="1600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909806" y="401945"/>
            <a:ext cx="51636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Arial" panose="020B0604020202020204" pitchFamily="34" charset="0"/>
              </a:rPr>
              <a:t>M-APP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301450" y="1405719"/>
            <a:ext cx="26798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Qui visualizziamo i vari stand che dispongono del prodotto </a:t>
            </a:r>
            <a:r>
              <a:rPr lang="it-IT" dirty="0" smtClean="0">
                <a:latin typeface="Comic Sans MS" pitchFamily="66" charset="0"/>
              </a:rPr>
              <a:t>desiderato e </a:t>
            </a:r>
            <a:r>
              <a:rPr lang="it-IT" dirty="0" smtClean="0">
                <a:latin typeface="Comic Sans MS" pitchFamily="66" charset="0"/>
              </a:rPr>
              <a:t>della provenienza scelta. Cliccando su “Compara prezzi” possiamo confrontare i prezzi che i vari stand offrono.</a:t>
            </a:r>
          </a:p>
        </p:txBody>
      </p:sp>
    </p:spTree>
    <p:extLst>
      <p:ext uri="{BB962C8B-B14F-4D97-AF65-F5344CB8AC3E}">
        <p14:creationId xmlns:p14="http://schemas.microsoft.com/office/powerpoint/2010/main" val="260908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99" y="473915"/>
            <a:ext cx="3237257" cy="5828281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 rot="5400000">
            <a:off x="95344" y="2240919"/>
            <a:ext cx="4147200" cy="24768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962128" y="1525300"/>
            <a:ext cx="2395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Home Venditore</a:t>
            </a:r>
            <a:endParaRPr lang="it-IT" sz="20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966756" y="2297472"/>
            <a:ext cx="239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Accedi</a:t>
            </a:r>
            <a:endParaRPr lang="it-IT" sz="2000" b="1" dirty="0"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CasellaDiTesto 20">
            <a:hlinkClick r:id="rId3" action="ppaction://hlinksldjump"/>
          </p:cNvPr>
          <p:cNvSpPr txBox="1"/>
          <p:nvPr/>
        </p:nvSpPr>
        <p:spPr>
          <a:xfrm>
            <a:off x="1000729" y="5176454"/>
            <a:ext cx="1800493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‹ Torna alla Home</a:t>
            </a:r>
            <a:endParaRPr lang="it-IT" sz="16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2" name="Tabel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217287"/>
              </p:ext>
            </p:extLst>
          </p:nvPr>
        </p:nvGraphicFramePr>
        <p:xfrm>
          <a:off x="981677" y="2677981"/>
          <a:ext cx="2397562" cy="70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562"/>
              </a:tblGrid>
              <a:tr h="331983"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mic Sans MS" pitchFamily="66" charset="0"/>
                        </a:rPr>
                        <a:t>Inserisci</a:t>
                      </a:r>
                      <a:r>
                        <a:rPr lang="it-IT" sz="1600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mic Sans MS" pitchFamily="66" charset="0"/>
                        </a:rPr>
                        <a:t> nome utente</a:t>
                      </a:r>
                      <a:endParaRPr lang="it-IT" sz="16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35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mic Sans MS" pitchFamily="66" charset="0"/>
                        </a:rPr>
                        <a:t>Inserisci</a:t>
                      </a:r>
                      <a:r>
                        <a:rPr lang="it-IT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mic Sans MS" pitchFamily="66" charset="0"/>
                        </a:rPr>
                        <a:t> password</a:t>
                      </a:r>
                      <a:endParaRPr lang="it-IT" sz="1600" dirty="0">
                        <a:solidFill>
                          <a:schemeClr val="bg1">
                            <a:lumMod val="6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35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23" name="CasellaDiTesto 22">
            <a:hlinkClick r:id="rId4" action="ppaction://hlinksldjump"/>
          </p:cNvPr>
          <p:cNvSpPr txBox="1"/>
          <p:nvPr/>
        </p:nvSpPr>
        <p:spPr>
          <a:xfrm>
            <a:off x="2444655" y="3751882"/>
            <a:ext cx="729687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Entra</a:t>
            </a:r>
            <a:endParaRPr lang="it-IT" sz="16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000728" y="4218915"/>
            <a:ext cx="1579509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Disconnettiti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909806" y="401945"/>
            <a:ext cx="51636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Arial" panose="020B0604020202020204" pitchFamily="34" charset="0"/>
              </a:rPr>
              <a:t>M-APP</a:t>
            </a:r>
            <a:endParaRPr kumimoji="0" lang="it-IT" sz="3600" b="1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842933" y="1405719"/>
            <a:ext cx="31383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I venditori non hanno bisogno di una registrazione perché come nome utente potranno far uso dello stand a cui appartengono (ad esempio “ST1”, “ST16”, ecc..) inoltre possono cambiare la password assegnatagli dal comune.</a:t>
            </a:r>
          </a:p>
        </p:txBody>
      </p:sp>
      <p:sp>
        <p:nvSpPr>
          <p:cNvPr id="17" name="CasellaDiTesto 16">
            <a:hlinkClick r:id="rId5" action="ppaction://hlinksldjump"/>
          </p:cNvPr>
          <p:cNvSpPr txBox="1"/>
          <p:nvPr/>
        </p:nvSpPr>
        <p:spPr>
          <a:xfrm>
            <a:off x="916059" y="3406343"/>
            <a:ext cx="159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u="sng" dirty="0" smtClean="0">
                <a:solidFill>
                  <a:srgbClr val="002060"/>
                </a:solidFill>
                <a:latin typeface="Comic Sans MS" pitchFamily="66" charset="0"/>
              </a:rPr>
              <a:t>Cambia password</a:t>
            </a:r>
            <a:endParaRPr lang="it-IT" sz="1400" u="sng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97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99" y="473915"/>
            <a:ext cx="3237257" cy="582828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 rot="5400000">
            <a:off x="103811" y="2240919"/>
            <a:ext cx="4147200" cy="24768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962128" y="1525300"/>
            <a:ext cx="2395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Menù</a:t>
            </a:r>
            <a:endParaRPr lang="it-IT" sz="20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asellaDiTesto 8">
            <a:hlinkClick r:id="rId3" action="ppaction://hlinksldjump"/>
          </p:cNvPr>
          <p:cNvSpPr txBox="1"/>
          <p:nvPr/>
        </p:nvSpPr>
        <p:spPr>
          <a:xfrm>
            <a:off x="1000729" y="5176454"/>
            <a:ext cx="1087157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‹ Indietro</a:t>
            </a:r>
            <a:endParaRPr lang="it-IT" sz="16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911513" y="1693333"/>
            <a:ext cx="3138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I venditori, in questa tabella, aggiungono i loro prodotti  con i rispettivi prezzi e provenienze.</a:t>
            </a: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64428"/>
              </p:ext>
            </p:extLst>
          </p:nvPr>
        </p:nvGraphicFramePr>
        <p:xfrm>
          <a:off x="1034597" y="1932054"/>
          <a:ext cx="2247439" cy="31504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926077"/>
                <a:gridCol w="585326"/>
                <a:gridCol w="736036"/>
              </a:tblGrid>
              <a:tr h="0"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PRODOTTI</a:t>
                      </a:r>
                      <a:endParaRPr lang="it-IT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PREZZI</a:t>
                      </a:r>
                      <a:endParaRPr lang="it-IT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PROV.</a:t>
                      </a:r>
                      <a:endParaRPr lang="it-IT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Comic Sans MS" pitchFamily="66" charset="0"/>
                        </a:rPr>
                        <a:t>Arance</a:t>
                      </a:r>
                      <a:endParaRPr lang="it-IT" sz="12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€0,99/Kg</a:t>
                      </a:r>
                      <a:endParaRPr lang="it-IT" sz="10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Spagna</a:t>
                      </a:r>
                      <a:endParaRPr lang="it-IT" sz="10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Comic Sans MS" pitchFamily="66" charset="0"/>
                        </a:rPr>
                        <a:t>Pomodori</a:t>
                      </a:r>
                      <a:endParaRPr lang="it-IT" sz="12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€1,45/Kg</a:t>
                      </a:r>
                      <a:endParaRPr lang="it-IT" sz="1050" dirty="0"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Spagna</a:t>
                      </a:r>
                      <a:endParaRPr lang="it-IT" sz="1050" dirty="0"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Comic Sans MS" pitchFamily="66" charset="0"/>
                        </a:rPr>
                        <a:t>Insalata</a:t>
                      </a:r>
                      <a:endParaRPr lang="it-IT" sz="12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€1,29/</a:t>
                      </a:r>
                      <a:r>
                        <a:rPr lang="it-IT" sz="1050" dirty="0" err="1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pz</a:t>
                      </a:r>
                      <a:endParaRPr lang="it-IT" sz="1050" dirty="0" smtClean="0"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Italia-Sicilia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Comic Sans MS" pitchFamily="66" charset="0"/>
                        </a:rPr>
                        <a:t>Melanzane</a:t>
                      </a:r>
                      <a:endParaRPr lang="it-IT" sz="12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€1,50/Kg</a:t>
                      </a:r>
                      <a:endParaRPr lang="it-IT" sz="1050" dirty="0"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Italia-Calabria</a:t>
                      </a:r>
                      <a:endParaRPr lang="it-IT" sz="1050" dirty="0"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Comic Sans MS" pitchFamily="66" charset="0"/>
                        </a:rPr>
                        <a:t>Mele</a:t>
                      </a:r>
                      <a:endParaRPr lang="it-IT" sz="12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€1,18/Kg</a:t>
                      </a:r>
                      <a:endParaRPr lang="it-IT" sz="1050" dirty="0"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Spagna</a:t>
                      </a:r>
                      <a:endParaRPr lang="it-IT" sz="1050" dirty="0"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Comic Sans MS" pitchFamily="66" charset="0"/>
                        </a:rPr>
                        <a:t>Meloni</a:t>
                      </a:r>
                      <a:endParaRPr lang="it-IT" sz="12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€1,10/Kg</a:t>
                      </a:r>
                      <a:endParaRPr lang="it-IT" sz="1050" dirty="0"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Egitto</a:t>
                      </a:r>
                      <a:endParaRPr lang="it-IT" sz="1050" dirty="0"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Comic Sans MS" pitchFamily="66" charset="0"/>
                        </a:rPr>
                        <a:t>Zucchine</a:t>
                      </a:r>
                      <a:endParaRPr lang="it-IT" sz="12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€1,20/Kg</a:t>
                      </a:r>
                      <a:endParaRPr lang="it-IT" sz="1050" dirty="0"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Messico</a:t>
                      </a:r>
                      <a:endParaRPr lang="it-IT" sz="1050" dirty="0"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>
          <a:xfrm>
            <a:off x="3909806" y="401945"/>
            <a:ext cx="51636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Arial" panose="020B0604020202020204" pitchFamily="34" charset="0"/>
              </a:rPr>
              <a:t>M-APP</a:t>
            </a:r>
            <a:endParaRPr kumimoji="0" lang="it-IT" sz="3600" b="1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99" y="473915"/>
            <a:ext cx="3237257" cy="582828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 rot="5400000">
            <a:off x="103811" y="2240919"/>
            <a:ext cx="4147200" cy="24768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962128" y="1525300"/>
            <a:ext cx="2395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Cambia password</a:t>
            </a:r>
          </a:p>
        </p:txBody>
      </p:sp>
      <p:sp>
        <p:nvSpPr>
          <p:cNvPr id="9" name="CasellaDiTesto 8">
            <a:hlinkClick r:id="rId3" action="ppaction://hlinksldjump"/>
          </p:cNvPr>
          <p:cNvSpPr txBox="1"/>
          <p:nvPr/>
        </p:nvSpPr>
        <p:spPr>
          <a:xfrm>
            <a:off x="1000729" y="5176454"/>
            <a:ext cx="1087157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‹ Indietro</a:t>
            </a:r>
            <a:endParaRPr lang="it-IT" sz="16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217287"/>
              </p:ext>
            </p:extLst>
          </p:nvPr>
        </p:nvGraphicFramePr>
        <p:xfrm>
          <a:off x="984382" y="2243669"/>
          <a:ext cx="2397562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562"/>
              </a:tblGrid>
              <a:tr h="331983">
                <a:tc>
                  <a:txBody>
                    <a:bodyPr/>
                    <a:lstStyle/>
                    <a:p>
                      <a:r>
                        <a:rPr lang="it-IT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mic Sans MS" pitchFamily="66" charset="0"/>
                        </a:rPr>
                        <a:t>Inserisci</a:t>
                      </a:r>
                      <a:r>
                        <a:rPr lang="it-IT" sz="1400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mic Sans MS" pitchFamily="66" charset="0"/>
                        </a:rPr>
                        <a:t> password precedente</a:t>
                      </a:r>
                      <a:endParaRPr lang="it-IT" sz="14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35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mic Sans MS" pitchFamily="66" charset="0"/>
                        </a:rPr>
                        <a:t>Inserisci</a:t>
                      </a:r>
                      <a:r>
                        <a:rPr lang="it-IT" sz="14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mic Sans MS" pitchFamily="66" charset="0"/>
                        </a:rPr>
                        <a:t> nuova password</a:t>
                      </a:r>
                      <a:endParaRPr lang="it-IT" sz="1400" dirty="0">
                        <a:solidFill>
                          <a:schemeClr val="bg1">
                            <a:lumMod val="6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35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2444655" y="3311787"/>
            <a:ext cx="710451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Salva</a:t>
            </a:r>
            <a:endParaRPr lang="it-IT" sz="16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911513" y="1693333"/>
            <a:ext cx="3138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Qui, i venditori, possono cambiare la password assegnatali dal comune.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909806" y="401945"/>
            <a:ext cx="51636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Arial" panose="020B0604020202020204" pitchFamily="34" charset="0"/>
              </a:rPr>
              <a:t>M-APP</a:t>
            </a:r>
            <a:endParaRPr kumimoji="0" lang="it-IT" sz="3600" b="1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rganization Chart 3"/>
          <p:cNvGrpSpPr>
            <a:grpSpLocks/>
          </p:cNvGrpSpPr>
          <p:nvPr/>
        </p:nvGrpSpPr>
        <p:grpSpPr bwMode="auto">
          <a:xfrm>
            <a:off x="1742893" y="777546"/>
            <a:ext cx="5156084" cy="1168568"/>
            <a:chOff x="931" y="1096"/>
            <a:chExt cx="3120" cy="399"/>
          </a:xfrm>
        </p:grpSpPr>
        <p:sp>
          <p:nvSpPr>
            <p:cNvPr id="13" name="_s10254"/>
            <p:cNvSpPr>
              <a:spLocks noChangeArrowheads="1"/>
            </p:cNvSpPr>
            <p:nvPr/>
          </p:nvSpPr>
          <p:spPr bwMode="auto">
            <a:xfrm>
              <a:off x="931" y="1096"/>
              <a:ext cx="866" cy="142"/>
            </a:xfrm>
            <a:prstGeom prst="roundRect">
              <a:avLst>
                <a:gd name="adj" fmla="val 16667"/>
              </a:avLst>
            </a:prstGeom>
            <a:ln>
              <a:noFill/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it-IT" altLang="it-IT" sz="1200" dirty="0" smtClean="0">
                  <a:ln w="127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charset="0"/>
                  <a:ea typeface="+mn-ea"/>
                  <a:cs typeface="Arial" charset="0"/>
                </a:rPr>
                <a:t> </a:t>
              </a:r>
              <a:r>
                <a:rPr lang="it-IT" altLang="it-IT" sz="1200" dirty="0" smtClean="0">
                  <a:ln w="127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mic Sans MS" pitchFamily="66" charset="0"/>
                  <a:ea typeface="+mn-ea"/>
                  <a:cs typeface="Arial" charset="0"/>
                </a:rPr>
                <a:t>Seleziona nazione</a:t>
              </a:r>
              <a:endParaRPr lang="it-IT" altLang="it-IT" sz="12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14" name="_s10255"/>
            <p:cNvSpPr>
              <a:spLocks noChangeArrowheads="1"/>
            </p:cNvSpPr>
            <p:nvPr/>
          </p:nvSpPr>
          <p:spPr bwMode="auto">
            <a:xfrm>
              <a:off x="3185" y="1328"/>
              <a:ext cx="866" cy="16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/>
              <a:r>
                <a:rPr lang="it-IT" altLang="it-IT" sz="1200" dirty="0" smtClean="0">
                  <a:ln w="127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mic Sans MS" pitchFamily="66" charset="0"/>
                  <a:cs typeface="Arial" pitchFamily="34" charset="0"/>
                </a:rPr>
                <a:t>Seleziona giorno </a:t>
              </a:r>
            </a:p>
            <a:p>
              <a:pPr algn="ctr"/>
              <a:r>
                <a:rPr lang="it-IT" altLang="it-IT" sz="1200" dirty="0" smtClean="0">
                  <a:ln w="127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mic Sans MS" pitchFamily="66" charset="0"/>
                  <a:cs typeface="Arial" pitchFamily="34" charset="0"/>
                </a:rPr>
                <a:t>della settimana</a:t>
              </a:r>
              <a:endParaRPr lang="it-IT" altLang="it-IT" sz="12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15" name="_s10256"/>
            <p:cNvSpPr>
              <a:spLocks noChangeArrowheads="1"/>
            </p:cNvSpPr>
            <p:nvPr/>
          </p:nvSpPr>
          <p:spPr bwMode="auto">
            <a:xfrm>
              <a:off x="1845" y="1096"/>
              <a:ext cx="864" cy="14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it-IT" altLang="it-IT" sz="1200" dirty="0" smtClean="0">
                  <a:ln w="127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mic Sans MS" pitchFamily="66" charset="0"/>
                  <a:ea typeface="+mn-ea"/>
                  <a:cs typeface="Arial" charset="0"/>
                </a:rPr>
                <a:t>Seleziona</a:t>
              </a:r>
              <a:r>
                <a:rPr lang="it-IT" altLang="it-IT" sz="1400" dirty="0" smtClean="0">
                  <a:ln w="127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mic Sans MS" pitchFamily="66" charset="0"/>
                  <a:ea typeface="+mn-ea"/>
                  <a:cs typeface="Arial" charset="0"/>
                </a:rPr>
                <a:t> </a:t>
              </a:r>
              <a:r>
                <a:rPr lang="it-IT" altLang="it-IT" sz="1200" dirty="0" smtClean="0">
                  <a:ln w="127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mic Sans MS" pitchFamily="66" charset="0"/>
                  <a:ea typeface="+mn-ea"/>
                  <a:cs typeface="Arial" charset="0"/>
                </a:rPr>
                <a:t>regione</a:t>
              </a:r>
              <a:endParaRPr lang="it-IT" altLang="it-IT" sz="14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16" name="_s10258"/>
            <p:cNvSpPr>
              <a:spLocks noChangeArrowheads="1"/>
            </p:cNvSpPr>
            <p:nvPr/>
          </p:nvSpPr>
          <p:spPr bwMode="auto">
            <a:xfrm>
              <a:off x="2752" y="1096"/>
              <a:ext cx="866" cy="14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it-IT" sz="1200" dirty="0" smtClean="0">
                  <a:ln w="127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mic Sans MS" pitchFamily="66" charset="0"/>
                  <a:ea typeface="+mn-ea"/>
                </a:rPr>
                <a:t>Seleziona</a:t>
              </a:r>
              <a:r>
                <a:rPr lang="it-IT" sz="1400" dirty="0" smtClean="0">
                  <a:ln w="127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mic Sans MS" pitchFamily="66" charset="0"/>
                  <a:ea typeface="+mn-ea"/>
                </a:rPr>
                <a:t> </a:t>
              </a:r>
              <a:r>
                <a:rPr lang="it-IT" sz="1100" dirty="0" smtClean="0">
                  <a:ln w="127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mic Sans MS" pitchFamily="66" charset="0"/>
                  <a:ea typeface="+mn-ea"/>
                </a:rPr>
                <a:t>provincia</a:t>
              </a:r>
              <a:endParaRPr lang="it-IT" sz="14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ea typeface="+mn-ea"/>
              </a:endParaRPr>
            </a:p>
          </p:txBody>
        </p:sp>
        <p:sp>
          <p:nvSpPr>
            <p:cNvPr id="19" name="_s10261"/>
            <p:cNvSpPr>
              <a:spLocks noChangeArrowheads="1"/>
            </p:cNvSpPr>
            <p:nvPr/>
          </p:nvSpPr>
          <p:spPr bwMode="auto">
            <a:xfrm>
              <a:off x="2266" y="1328"/>
              <a:ext cx="864" cy="16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it-IT" sz="1200" dirty="0" smtClean="0">
                  <a:ln w="127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mic Sans MS" pitchFamily="66" charset="0"/>
                  <a:ea typeface="+mn-ea"/>
                </a:rPr>
                <a:t>Seleziona comune</a:t>
              </a:r>
              <a:endParaRPr lang="it-IT" sz="12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ea typeface="+mn-ea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0" y="704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  <a:cs typeface="Arial" panose="020B0604020202020204" pitchFamily="34" charset="0"/>
              </a:rPr>
              <a:t>La struttura </a:t>
            </a:r>
            <a:endParaRPr lang="en-US" sz="2800" b="1" dirty="0"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45" name="_s10261"/>
          <p:cNvSpPr>
            <a:spLocks noChangeArrowheads="1"/>
          </p:cNvSpPr>
          <p:nvPr/>
        </p:nvSpPr>
        <p:spPr bwMode="auto">
          <a:xfrm>
            <a:off x="4681200" y="2164447"/>
            <a:ext cx="1427838" cy="4891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it-IT" sz="12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ea typeface="+mn-ea"/>
              </a:rPr>
              <a:t>Home</a:t>
            </a:r>
            <a:endParaRPr lang="it-IT" sz="120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54" name="_s10261"/>
          <p:cNvSpPr>
            <a:spLocks noChangeArrowheads="1"/>
          </p:cNvSpPr>
          <p:nvPr/>
        </p:nvSpPr>
        <p:spPr bwMode="auto">
          <a:xfrm>
            <a:off x="1495788" y="2760891"/>
            <a:ext cx="1427838" cy="4891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it-IT" sz="12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ea typeface="+mn-ea"/>
              </a:rPr>
              <a:t>Home Compratori</a:t>
            </a:r>
            <a:endParaRPr lang="it-IT" sz="120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58" name="_s10261"/>
          <p:cNvSpPr>
            <a:spLocks noChangeArrowheads="1"/>
          </p:cNvSpPr>
          <p:nvPr/>
        </p:nvSpPr>
        <p:spPr bwMode="auto">
          <a:xfrm>
            <a:off x="6328833" y="2760891"/>
            <a:ext cx="1427838" cy="4891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it-IT" sz="12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ea typeface="+mn-ea"/>
              </a:rPr>
              <a:t>Home Venditori</a:t>
            </a:r>
            <a:endParaRPr lang="it-IT" sz="120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61" name="_s10261"/>
          <p:cNvSpPr>
            <a:spLocks noChangeArrowheads="1"/>
          </p:cNvSpPr>
          <p:nvPr/>
        </p:nvSpPr>
        <p:spPr bwMode="auto">
          <a:xfrm>
            <a:off x="3408438" y="3639187"/>
            <a:ext cx="1427838" cy="4891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it-IT" sz="12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ea typeface="+mn-ea"/>
              </a:rPr>
              <a:t>Info</a:t>
            </a:r>
            <a:endParaRPr lang="it-IT" sz="120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62" name="_s10261"/>
          <p:cNvSpPr>
            <a:spLocks noChangeArrowheads="1"/>
          </p:cNvSpPr>
          <p:nvPr/>
        </p:nvSpPr>
        <p:spPr bwMode="auto">
          <a:xfrm>
            <a:off x="67950" y="3639187"/>
            <a:ext cx="1427838" cy="4891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it-IT" sz="12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ea typeface="+mn-ea"/>
              </a:rPr>
              <a:t>Accedi (Log In)</a:t>
            </a:r>
            <a:endParaRPr lang="it-IT" sz="120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63" name="_s10261"/>
          <p:cNvSpPr>
            <a:spLocks noChangeArrowheads="1"/>
          </p:cNvSpPr>
          <p:nvPr/>
        </p:nvSpPr>
        <p:spPr bwMode="auto">
          <a:xfrm>
            <a:off x="1746675" y="3639187"/>
            <a:ext cx="1427838" cy="4891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it-IT" sz="12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ea typeface="+mn-ea"/>
              </a:rPr>
              <a:t>Registrati</a:t>
            </a:r>
            <a:endParaRPr lang="it-IT" sz="120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  <a:ea typeface="+mn-ea"/>
            </a:endParaRPr>
          </a:p>
        </p:txBody>
      </p:sp>
      <p:cxnSp>
        <p:nvCxnSpPr>
          <p:cNvPr id="65" name="Connettore 4 64"/>
          <p:cNvCxnSpPr>
            <a:stCxn id="54" idx="2"/>
            <a:endCxn id="63" idx="0"/>
          </p:cNvCxnSpPr>
          <p:nvPr/>
        </p:nvCxnSpPr>
        <p:spPr>
          <a:xfrm rot="16200000" flipH="1">
            <a:off x="2140552" y="3319145"/>
            <a:ext cx="389196" cy="250887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Connettore 4 66"/>
          <p:cNvCxnSpPr>
            <a:stCxn id="54" idx="2"/>
            <a:endCxn id="62" idx="0"/>
          </p:cNvCxnSpPr>
          <p:nvPr/>
        </p:nvCxnSpPr>
        <p:spPr>
          <a:xfrm rot="5400000">
            <a:off x="1301190" y="2730670"/>
            <a:ext cx="389196" cy="1427838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8" name="_s10261"/>
          <p:cNvSpPr>
            <a:spLocks noChangeArrowheads="1"/>
          </p:cNvSpPr>
          <p:nvPr/>
        </p:nvSpPr>
        <p:spPr bwMode="auto">
          <a:xfrm>
            <a:off x="70369" y="4325714"/>
            <a:ext cx="1427838" cy="4891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it-IT" sz="12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ea typeface="+mn-ea"/>
              </a:rPr>
              <a:t>Menù</a:t>
            </a:r>
            <a:endParaRPr lang="it-IT" sz="120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  <a:ea typeface="+mn-ea"/>
            </a:endParaRPr>
          </a:p>
        </p:txBody>
      </p:sp>
      <p:cxnSp>
        <p:nvCxnSpPr>
          <p:cNvPr id="80" name="Connettore 4 79"/>
          <p:cNvCxnSpPr>
            <a:stCxn id="62" idx="2"/>
            <a:endCxn id="78" idx="0"/>
          </p:cNvCxnSpPr>
          <p:nvPr/>
        </p:nvCxnSpPr>
        <p:spPr>
          <a:xfrm rot="16200000" flipH="1">
            <a:off x="684365" y="4225790"/>
            <a:ext cx="197427" cy="2419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Connettore 4 89"/>
          <p:cNvCxnSpPr>
            <a:stCxn id="54" idx="2"/>
            <a:endCxn id="61" idx="0"/>
          </p:cNvCxnSpPr>
          <p:nvPr/>
        </p:nvCxnSpPr>
        <p:spPr>
          <a:xfrm rot="16200000" flipH="1">
            <a:off x="2971434" y="2488264"/>
            <a:ext cx="389196" cy="191265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" name="_s10261"/>
          <p:cNvSpPr>
            <a:spLocks noChangeArrowheads="1"/>
          </p:cNvSpPr>
          <p:nvPr/>
        </p:nvSpPr>
        <p:spPr bwMode="auto">
          <a:xfrm>
            <a:off x="1748809" y="5027464"/>
            <a:ext cx="1427838" cy="4891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it-IT" sz="12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ea typeface="+mn-ea"/>
              </a:rPr>
              <a:t>Cerca</a:t>
            </a:r>
            <a:endParaRPr lang="it-IT" sz="120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93" name="_s10261"/>
          <p:cNvSpPr>
            <a:spLocks noChangeArrowheads="1"/>
          </p:cNvSpPr>
          <p:nvPr/>
        </p:nvSpPr>
        <p:spPr bwMode="auto">
          <a:xfrm>
            <a:off x="73139" y="5027464"/>
            <a:ext cx="1427838" cy="4891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it-IT" sz="12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ea typeface="+mn-ea"/>
              </a:rPr>
              <a:t>Mercato</a:t>
            </a:r>
            <a:endParaRPr lang="it-IT" sz="120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  <a:ea typeface="+mn-ea"/>
            </a:endParaRPr>
          </a:p>
        </p:txBody>
      </p:sp>
      <p:cxnSp>
        <p:nvCxnSpPr>
          <p:cNvPr id="97" name="Connettore 4 96"/>
          <p:cNvCxnSpPr>
            <a:stCxn id="78" idx="2"/>
            <a:endCxn id="93" idx="0"/>
          </p:cNvCxnSpPr>
          <p:nvPr/>
        </p:nvCxnSpPr>
        <p:spPr>
          <a:xfrm rot="16200000" flipH="1">
            <a:off x="679348" y="4919754"/>
            <a:ext cx="212650" cy="277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Connettore 4 98"/>
          <p:cNvCxnSpPr>
            <a:stCxn id="78" idx="2"/>
            <a:endCxn id="92" idx="0"/>
          </p:cNvCxnSpPr>
          <p:nvPr/>
        </p:nvCxnSpPr>
        <p:spPr>
          <a:xfrm rot="16200000" flipH="1">
            <a:off x="1517183" y="4081919"/>
            <a:ext cx="212650" cy="167844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1" name="_s10261"/>
          <p:cNvSpPr>
            <a:spLocks noChangeArrowheads="1"/>
          </p:cNvSpPr>
          <p:nvPr/>
        </p:nvSpPr>
        <p:spPr bwMode="auto">
          <a:xfrm>
            <a:off x="74467" y="5668964"/>
            <a:ext cx="1427838" cy="4891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it-IT" sz="12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ea typeface="+mn-ea"/>
              </a:rPr>
              <a:t>Mappa</a:t>
            </a:r>
            <a:endParaRPr lang="it-IT" sz="120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  <a:ea typeface="+mn-ea"/>
            </a:endParaRPr>
          </a:p>
        </p:txBody>
      </p:sp>
      <p:cxnSp>
        <p:nvCxnSpPr>
          <p:cNvPr id="105" name="Connettore 4 104"/>
          <p:cNvCxnSpPr>
            <a:stCxn id="93" idx="2"/>
            <a:endCxn id="101" idx="0"/>
          </p:cNvCxnSpPr>
          <p:nvPr/>
        </p:nvCxnSpPr>
        <p:spPr>
          <a:xfrm rot="16200000" flipH="1">
            <a:off x="711522" y="5592100"/>
            <a:ext cx="152400" cy="1328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0" name="_s10261"/>
          <p:cNvSpPr>
            <a:spLocks noChangeArrowheads="1"/>
          </p:cNvSpPr>
          <p:nvPr/>
        </p:nvSpPr>
        <p:spPr bwMode="auto">
          <a:xfrm>
            <a:off x="91304" y="6310464"/>
            <a:ext cx="1427838" cy="4891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it-IT" sz="12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ea typeface="+mn-ea"/>
              </a:rPr>
              <a:t>Stand n°…</a:t>
            </a:r>
          </a:p>
        </p:txBody>
      </p:sp>
      <p:cxnSp>
        <p:nvCxnSpPr>
          <p:cNvPr id="112" name="Connettore 4 111"/>
          <p:cNvCxnSpPr>
            <a:stCxn id="101" idx="2"/>
          </p:cNvCxnSpPr>
          <p:nvPr/>
        </p:nvCxnSpPr>
        <p:spPr>
          <a:xfrm rot="16200000" flipH="1">
            <a:off x="716078" y="6230372"/>
            <a:ext cx="152400" cy="7784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5" name="_s10261"/>
          <p:cNvSpPr>
            <a:spLocks noChangeArrowheads="1"/>
          </p:cNvSpPr>
          <p:nvPr/>
        </p:nvSpPr>
        <p:spPr bwMode="auto">
          <a:xfrm>
            <a:off x="1692392" y="5668965"/>
            <a:ext cx="1540671" cy="75879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it-IT" sz="12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ea typeface="+mn-ea"/>
              </a:rPr>
              <a:t>Inserire prodotto</a:t>
            </a:r>
          </a:p>
          <a:p>
            <a:pPr algn="ctr">
              <a:defRPr/>
            </a:pPr>
            <a:r>
              <a:rPr lang="it-IT" sz="12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ea typeface="+mn-ea"/>
              </a:rPr>
              <a:t>Inserire provenienza</a:t>
            </a:r>
          </a:p>
        </p:txBody>
      </p:sp>
      <p:sp>
        <p:nvSpPr>
          <p:cNvPr id="116" name="_s10261"/>
          <p:cNvSpPr>
            <a:spLocks noChangeArrowheads="1"/>
          </p:cNvSpPr>
          <p:nvPr/>
        </p:nvSpPr>
        <p:spPr bwMode="auto">
          <a:xfrm>
            <a:off x="3375408" y="5668965"/>
            <a:ext cx="1427838" cy="4891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it-IT" sz="105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ea typeface="+mn-ea"/>
              </a:rPr>
              <a:t>Compara prezzi e</a:t>
            </a:r>
          </a:p>
          <a:p>
            <a:pPr algn="ctr">
              <a:defRPr/>
            </a:pPr>
            <a:r>
              <a:rPr lang="it-IT" sz="105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ea typeface="+mn-ea"/>
              </a:rPr>
              <a:t> provenienza</a:t>
            </a:r>
            <a:endParaRPr lang="it-IT" sz="105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134" name="_s10261"/>
          <p:cNvSpPr>
            <a:spLocks noChangeArrowheads="1"/>
          </p:cNvSpPr>
          <p:nvPr/>
        </p:nvSpPr>
        <p:spPr bwMode="auto">
          <a:xfrm>
            <a:off x="3375408" y="6310465"/>
            <a:ext cx="1427838" cy="4891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it-IT" sz="12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ea typeface="+mn-ea"/>
              </a:rPr>
              <a:t>Compara prezzi </a:t>
            </a:r>
          </a:p>
        </p:txBody>
      </p:sp>
      <p:cxnSp>
        <p:nvCxnSpPr>
          <p:cNvPr id="140" name="_s10250"/>
          <p:cNvCxnSpPr>
            <a:cxnSpLocks noChangeShapeType="1"/>
          </p:cNvCxnSpPr>
          <p:nvPr/>
        </p:nvCxnSpPr>
        <p:spPr bwMode="auto">
          <a:xfrm rot="16200000" flipV="1">
            <a:off x="2390972" y="5588319"/>
            <a:ext cx="143509" cy="0"/>
          </a:xfrm>
          <a:prstGeom prst="bentConnector3">
            <a:avLst>
              <a:gd name="adj1" fmla="val 10677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" name="_s10250"/>
          <p:cNvCxnSpPr>
            <a:cxnSpLocks noChangeShapeType="1"/>
          </p:cNvCxnSpPr>
          <p:nvPr/>
        </p:nvCxnSpPr>
        <p:spPr bwMode="auto">
          <a:xfrm rot="21600000" flipV="1">
            <a:off x="3213793" y="5875499"/>
            <a:ext cx="143509" cy="0"/>
          </a:xfrm>
          <a:prstGeom prst="bentConnector3">
            <a:avLst>
              <a:gd name="adj1" fmla="val 10677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" name="_s10261"/>
          <p:cNvSpPr>
            <a:spLocks noChangeArrowheads="1"/>
          </p:cNvSpPr>
          <p:nvPr/>
        </p:nvSpPr>
        <p:spPr bwMode="auto">
          <a:xfrm>
            <a:off x="6324796" y="3394637"/>
            <a:ext cx="1427838" cy="4891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it-IT" sz="12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ea typeface="+mn-ea"/>
              </a:rPr>
              <a:t>Accedi</a:t>
            </a:r>
            <a:endParaRPr lang="it-IT" sz="120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166" name="_s10261"/>
          <p:cNvSpPr>
            <a:spLocks noChangeArrowheads="1"/>
          </p:cNvSpPr>
          <p:nvPr/>
        </p:nvSpPr>
        <p:spPr bwMode="auto">
          <a:xfrm>
            <a:off x="7131449" y="3997133"/>
            <a:ext cx="1427838" cy="4891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it-IT" sz="12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ea typeface="+mn-ea"/>
              </a:rPr>
              <a:t>Cambia password</a:t>
            </a:r>
            <a:endParaRPr lang="it-IT" sz="120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  <a:ea typeface="+mn-ea"/>
            </a:endParaRPr>
          </a:p>
        </p:txBody>
      </p:sp>
      <p:cxnSp>
        <p:nvCxnSpPr>
          <p:cNvPr id="174" name="Connettore 4 173"/>
          <p:cNvCxnSpPr>
            <a:stCxn id="58" idx="2"/>
            <a:endCxn id="164" idx="0"/>
          </p:cNvCxnSpPr>
          <p:nvPr/>
        </p:nvCxnSpPr>
        <p:spPr>
          <a:xfrm rot="5400000">
            <a:off x="6968411" y="3320296"/>
            <a:ext cx="144646" cy="4037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3" name="_s10261"/>
          <p:cNvSpPr>
            <a:spLocks noChangeArrowheads="1"/>
          </p:cNvSpPr>
          <p:nvPr/>
        </p:nvSpPr>
        <p:spPr bwMode="auto">
          <a:xfrm>
            <a:off x="5521847" y="3997133"/>
            <a:ext cx="1427838" cy="4891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it-IT" sz="12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ea typeface="+mn-ea"/>
              </a:rPr>
              <a:t>Menù</a:t>
            </a:r>
            <a:endParaRPr lang="it-IT" sz="120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  <a:ea typeface="+mn-ea"/>
            </a:endParaRPr>
          </a:p>
        </p:txBody>
      </p:sp>
      <p:cxnSp>
        <p:nvCxnSpPr>
          <p:cNvPr id="186" name="Forma 185"/>
          <p:cNvCxnSpPr>
            <a:stCxn id="134" idx="1"/>
          </p:cNvCxnSpPr>
          <p:nvPr/>
        </p:nvCxnSpPr>
        <p:spPr>
          <a:xfrm rot="10800000">
            <a:off x="3213794" y="6158065"/>
            <a:ext cx="161615" cy="396950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8" name="Connettore 4 197"/>
          <p:cNvCxnSpPr>
            <a:stCxn id="164" idx="2"/>
            <a:endCxn id="166" idx="0"/>
          </p:cNvCxnSpPr>
          <p:nvPr/>
        </p:nvCxnSpPr>
        <p:spPr>
          <a:xfrm rot="16200000" flipH="1">
            <a:off x="7385343" y="3537108"/>
            <a:ext cx="113396" cy="806653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0" name="Connettore 4 199"/>
          <p:cNvCxnSpPr>
            <a:stCxn id="164" idx="2"/>
            <a:endCxn id="183" idx="0"/>
          </p:cNvCxnSpPr>
          <p:nvPr/>
        </p:nvCxnSpPr>
        <p:spPr>
          <a:xfrm rot="5400000">
            <a:off x="6580543" y="3538961"/>
            <a:ext cx="113396" cy="802949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1" name="_s10254"/>
          <p:cNvSpPr>
            <a:spLocks noChangeArrowheads="1"/>
          </p:cNvSpPr>
          <p:nvPr/>
        </p:nvSpPr>
        <p:spPr bwMode="auto">
          <a:xfrm>
            <a:off x="215984" y="777555"/>
            <a:ext cx="1431143" cy="415528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it-IT" altLang="it-IT" sz="12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 </a:t>
            </a:r>
            <a:r>
              <a:rPr lang="it-IT" altLang="it-IT" sz="12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Seleziona lingua</a:t>
            </a:r>
            <a:endParaRPr lang="it-IT" altLang="it-IT" sz="120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  <p:cxnSp>
        <p:nvCxnSpPr>
          <p:cNvPr id="217" name="Connettore 4 216"/>
          <p:cNvCxnSpPr>
            <a:stCxn id="201" idx="3"/>
            <a:endCxn id="13" idx="1"/>
          </p:cNvCxnSpPr>
          <p:nvPr/>
        </p:nvCxnSpPr>
        <p:spPr>
          <a:xfrm>
            <a:off x="1647127" y="985319"/>
            <a:ext cx="95766" cy="177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8" name="Connettore 4 217"/>
          <p:cNvCxnSpPr/>
          <p:nvPr/>
        </p:nvCxnSpPr>
        <p:spPr>
          <a:xfrm>
            <a:off x="3157477" y="1010977"/>
            <a:ext cx="95766" cy="177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9" name="Connettore 4 218"/>
          <p:cNvCxnSpPr/>
          <p:nvPr/>
        </p:nvCxnSpPr>
        <p:spPr>
          <a:xfrm>
            <a:off x="4667827" y="1009476"/>
            <a:ext cx="95766" cy="177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3" name="Connettore 4 222"/>
          <p:cNvCxnSpPr>
            <a:stCxn id="16" idx="2"/>
            <a:endCxn id="14" idx="0"/>
          </p:cNvCxnSpPr>
          <p:nvPr/>
        </p:nvCxnSpPr>
        <p:spPr>
          <a:xfrm rot="16200000" flipH="1">
            <a:off x="5693642" y="967628"/>
            <a:ext cx="263955" cy="71557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5" name="Connettore 4 224"/>
          <p:cNvCxnSpPr>
            <a:stCxn id="16" idx="2"/>
            <a:endCxn id="19" idx="0"/>
          </p:cNvCxnSpPr>
          <p:nvPr/>
        </p:nvCxnSpPr>
        <p:spPr>
          <a:xfrm rot="5400000">
            <a:off x="4933441" y="922997"/>
            <a:ext cx="263953" cy="804833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7" name="Connettore 4 226"/>
          <p:cNvCxnSpPr>
            <a:stCxn id="19" idx="2"/>
            <a:endCxn id="45" idx="0"/>
          </p:cNvCxnSpPr>
          <p:nvPr/>
        </p:nvCxnSpPr>
        <p:spPr>
          <a:xfrm rot="16200000" flipH="1">
            <a:off x="4920081" y="1689409"/>
            <a:ext cx="217956" cy="732119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6" name="Connettore 4 235"/>
          <p:cNvCxnSpPr>
            <a:stCxn id="14" idx="2"/>
            <a:endCxn id="45" idx="0"/>
          </p:cNvCxnSpPr>
          <p:nvPr/>
        </p:nvCxnSpPr>
        <p:spPr>
          <a:xfrm rot="5400000">
            <a:off x="5680284" y="1661325"/>
            <a:ext cx="217957" cy="78828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8" name="Connettore 4 237"/>
          <p:cNvCxnSpPr>
            <a:stCxn id="45" idx="2"/>
            <a:endCxn id="58" idx="0"/>
          </p:cNvCxnSpPr>
          <p:nvPr/>
        </p:nvCxnSpPr>
        <p:spPr>
          <a:xfrm rot="16200000" flipH="1">
            <a:off x="6165263" y="1883402"/>
            <a:ext cx="107344" cy="1647633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0" name="Forma 239"/>
          <p:cNvCxnSpPr>
            <a:stCxn id="45" idx="2"/>
            <a:endCxn id="54" idx="0"/>
          </p:cNvCxnSpPr>
          <p:nvPr/>
        </p:nvCxnSpPr>
        <p:spPr>
          <a:xfrm rot="5400000">
            <a:off x="3748741" y="1114513"/>
            <a:ext cx="107344" cy="318541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00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819887" y="6356350"/>
            <a:ext cx="2986421" cy="365125"/>
          </a:xfrm>
        </p:spPr>
        <p:txBody>
          <a:bodyPr/>
          <a:lstStyle/>
          <a:p>
            <a:pPr algn="r"/>
            <a:r>
              <a:rPr lang="en-US" i="1" dirty="0" err="1" smtClean="0"/>
              <a:t>Ultima</a:t>
            </a:r>
            <a:r>
              <a:rPr lang="en-US" i="1" dirty="0" smtClean="0"/>
              <a:t> </a:t>
            </a:r>
            <a:r>
              <a:rPr lang="en-US" i="1" dirty="0" err="1" smtClean="0"/>
              <a:t>pagina</a:t>
            </a:r>
            <a:r>
              <a:rPr lang="en-US" i="1" dirty="0" smtClean="0"/>
              <a:t> /  </a:t>
            </a:r>
            <a:r>
              <a:rPr lang="en-US" i="1" dirty="0" err="1" smtClean="0"/>
              <a:t>Letzte</a:t>
            </a:r>
            <a:r>
              <a:rPr lang="en-US" i="1" dirty="0" smtClean="0"/>
              <a:t> </a:t>
            </a:r>
            <a:r>
              <a:rPr lang="en-US" i="1" dirty="0" err="1" smtClean="0"/>
              <a:t>Seite</a:t>
            </a:r>
            <a:r>
              <a:rPr lang="en-US" i="1" dirty="0" smtClean="0"/>
              <a:t> / </a:t>
            </a:r>
            <a:r>
              <a:rPr lang="en-US" i="1" dirty="0" err="1" smtClean="0"/>
              <a:t>Dernière</a:t>
            </a:r>
            <a:r>
              <a:rPr lang="en-US" i="1" dirty="0" smtClean="0"/>
              <a:t> page  </a:t>
            </a:r>
            <a:endParaRPr lang="en-US" i="1" dirty="0"/>
          </a:p>
        </p:txBody>
      </p:sp>
      <p:pic>
        <p:nvPicPr>
          <p:cNvPr id="4" name="Picture 3" descr="Loghi_TUTTI_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1" y="2425984"/>
            <a:ext cx="7967578" cy="119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79" y="419324"/>
            <a:ext cx="3237257" cy="582828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 rot="5400000">
            <a:off x="149935" y="2186327"/>
            <a:ext cx="4147200" cy="24768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>
            <a:spLocks noChangeAspect="1"/>
          </p:cNvSpPr>
          <p:nvPr/>
        </p:nvSpPr>
        <p:spPr>
          <a:xfrm>
            <a:off x="1274205" y="2208320"/>
            <a:ext cx="1885453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Seleziona lingua</a:t>
            </a:r>
            <a:endParaRPr lang="it-IT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Figura a mano libera 9">
            <a:hlinkClick r:id="rId3" action="ppaction://hlinksldjump"/>
          </p:cNvPr>
          <p:cNvSpPr/>
          <p:nvPr/>
        </p:nvSpPr>
        <p:spPr>
          <a:xfrm>
            <a:off x="2577883" y="3680460"/>
            <a:ext cx="813017" cy="640080"/>
          </a:xfrm>
          <a:custGeom>
            <a:avLst/>
            <a:gdLst>
              <a:gd name="connsiteX0" fmla="*/ 214630 w 984250"/>
              <a:gd name="connsiteY0" fmla="*/ 76200 h 784860"/>
              <a:gd name="connsiteX1" fmla="*/ 237490 w 984250"/>
              <a:gd name="connsiteY1" fmla="*/ 83820 h 784860"/>
              <a:gd name="connsiteX2" fmla="*/ 267970 w 984250"/>
              <a:gd name="connsiteY2" fmla="*/ 15240 h 784860"/>
              <a:gd name="connsiteX3" fmla="*/ 313690 w 984250"/>
              <a:gd name="connsiteY3" fmla="*/ 0 h 784860"/>
              <a:gd name="connsiteX4" fmla="*/ 367030 w 984250"/>
              <a:gd name="connsiteY4" fmla="*/ 22860 h 784860"/>
              <a:gd name="connsiteX5" fmla="*/ 374650 w 984250"/>
              <a:gd name="connsiteY5" fmla="*/ 45720 h 784860"/>
              <a:gd name="connsiteX6" fmla="*/ 389890 w 984250"/>
              <a:gd name="connsiteY6" fmla="*/ 76200 h 784860"/>
              <a:gd name="connsiteX7" fmla="*/ 397510 w 984250"/>
              <a:gd name="connsiteY7" fmla="*/ 99060 h 784860"/>
              <a:gd name="connsiteX8" fmla="*/ 412750 w 984250"/>
              <a:gd name="connsiteY8" fmla="*/ 121920 h 784860"/>
              <a:gd name="connsiteX9" fmla="*/ 496570 w 984250"/>
              <a:gd name="connsiteY9" fmla="*/ 137160 h 784860"/>
              <a:gd name="connsiteX10" fmla="*/ 519430 w 984250"/>
              <a:gd name="connsiteY10" fmla="*/ 182880 h 784860"/>
              <a:gd name="connsiteX11" fmla="*/ 565150 w 984250"/>
              <a:gd name="connsiteY11" fmla="*/ 198120 h 784860"/>
              <a:gd name="connsiteX12" fmla="*/ 610870 w 984250"/>
              <a:gd name="connsiteY12" fmla="*/ 190500 h 784860"/>
              <a:gd name="connsiteX13" fmla="*/ 618490 w 984250"/>
              <a:gd name="connsiteY13" fmla="*/ 167640 h 784860"/>
              <a:gd name="connsiteX14" fmla="*/ 641350 w 984250"/>
              <a:gd name="connsiteY14" fmla="*/ 152400 h 784860"/>
              <a:gd name="connsiteX15" fmla="*/ 702310 w 984250"/>
              <a:gd name="connsiteY15" fmla="*/ 182880 h 784860"/>
              <a:gd name="connsiteX16" fmla="*/ 717550 w 984250"/>
              <a:gd name="connsiteY16" fmla="*/ 228600 h 784860"/>
              <a:gd name="connsiteX17" fmla="*/ 763270 w 984250"/>
              <a:gd name="connsiteY17" fmla="*/ 251460 h 784860"/>
              <a:gd name="connsiteX18" fmla="*/ 869950 w 984250"/>
              <a:gd name="connsiteY18" fmla="*/ 251460 h 784860"/>
              <a:gd name="connsiteX19" fmla="*/ 915670 w 984250"/>
              <a:gd name="connsiteY19" fmla="*/ 266700 h 784860"/>
              <a:gd name="connsiteX20" fmla="*/ 923290 w 984250"/>
              <a:gd name="connsiteY20" fmla="*/ 304800 h 784860"/>
              <a:gd name="connsiteX21" fmla="*/ 930910 w 984250"/>
              <a:gd name="connsiteY21" fmla="*/ 327660 h 784860"/>
              <a:gd name="connsiteX22" fmla="*/ 946150 w 984250"/>
              <a:gd name="connsiteY22" fmla="*/ 388620 h 784860"/>
              <a:gd name="connsiteX23" fmla="*/ 961390 w 984250"/>
              <a:gd name="connsiteY23" fmla="*/ 411480 h 784860"/>
              <a:gd name="connsiteX24" fmla="*/ 976630 w 984250"/>
              <a:gd name="connsiteY24" fmla="*/ 457200 h 784860"/>
              <a:gd name="connsiteX25" fmla="*/ 984250 w 984250"/>
              <a:gd name="connsiteY25" fmla="*/ 480060 h 784860"/>
              <a:gd name="connsiteX26" fmla="*/ 976630 w 984250"/>
              <a:gd name="connsiteY26" fmla="*/ 571500 h 784860"/>
              <a:gd name="connsiteX27" fmla="*/ 969010 w 984250"/>
              <a:gd name="connsiteY27" fmla="*/ 594360 h 784860"/>
              <a:gd name="connsiteX28" fmla="*/ 946150 w 984250"/>
              <a:gd name="connsiteY28" fmla="*/ 601980 h 784860"/>
              <a:gd name="connsiteX29" fmla="*/ 900430 w 984250"/>
              <a:gd name="connsiteY29" fmla="*/ 632460 h 784860"/>
              <a:gd name="connsiteX30" fmla="*/ 862330 w 984250"/>
              <a:gd name="connsiteY30" fmla="*/ 693420 h 784860"/>
              <a:gd name="connsiteX31" fmla="*/ 847090 w 984250"/>
              <a:gd name="connsiteY31" fmla="*/ 754380 h 784860"/>
              <a:gd name="connsiteX32" fmla="*/ 778510 w 984250"/>
              <a:gd name="connsiteY32" fmla="*/ 777240 h 784860"/>
              <a:gd name="connsiteX33" fmla="*/ 740410 w 984250"/>
              <a:gd name="connsiteY33" fmla="*/ 784860 h 784860"/>
              <a:gd name="connsiteX34" fmla="*/ 709930 w 984250"/>
              <a:gd name="connsiteY34" fmla="*/ 777240 h 784860"/>
              <a:gd name="connsiteX35" fmla="*/ 694690 w 984250"/>
              <a:gd name="connsiteY35" fmla="*/ 754380 h 784860"/>
              <a:gd name="connsiteX36" fmla="*/ 648970 w 984250"/>
              <a:gd name="connsiteY36" fmla="*/ 731520 h 784860"/>
              <a:gd name="connsiteX37" fmla="*/ 626110 w 984250"/>
              <a:gd name="connsiteY37" fmla="*/ 777240 h 784860"/>
              <a:gd name="connsiteX38" fmla="*/ 588010 w 984250"/>
              <a:gd name="connsiteY38" fmla="*/ 731520 h 784860"/>
              <a:gd name="connsiteX39" fmla="*/ 542290 w 984250"/>
              <a:gd name="connsiteY39" fmla="*/ 701040 h 784860"/>
              <a:gd name="connsiteX40" fmla="*/ 519430 w 984250"/>
              <a:gd name="connsiteY40" fmla="*/ 685800 h 784860"/>
              <a:gd name="connsiteX41" fmla="*/ 450850 w 984250"/>
              <a:gd name="connsiteY41" fmla="*/ 632460 h 784860"/>
              <a:gd name="connsiteX42" fmla="*/ 427990 w 984250"/>
              <a:gd name="connsiteY42" fmla="*/ 640080 h 784860"/>
              <a:gd name="connsiteX43" fmla="*/ 412750 w 984250"/>
              <a:gd name="connsiteY43" fmla="*/ 685800 h 784860"/>
              <a:gd name="connsiteX44" fmla="*/ 389890 w 984250"/>
              <a:gd name="connsiteY44" fmla="*/ 693420 h 784860"/>
              <a:gd name="connsiteX45" fmla="*/ 367030 w 984250"/>
              <a:gd name="connsiteY45" fmla="*/ 685800 h 784860"/>
              <a:gd name="connsiteX46" fmla="*/ 306070 w 984250"/>
              <a:gd name="connsiteY46" fmla="*/ 670560 h 784860"/>
              <a:gd name="connsiteX47" fmla="*/ 283210 w 984250"/>
              <a:gd name="connsiteY47" fmla="*/ 662940 h 784860"/>
              <a:gd name="connsiteX48" fmla="*/ 267970 w 984250"/>
              <a:gd name="connsiteY48" fmla="*/ 640080 h 784860"/>
              <a:gd name="connsiteX49" fmla="*/ 313690 w 984250"/>
              <a:gd name="connsiteY49" fmla="*/ 617220 h 784860"/>
              <a:gd name="connsiteX50" fmla="*/ 283210 w 984250"/>
              <a:gd name="connsiteY50" fmla="*/ 571500 h 784860"/>
              <a:gd name="connsiteX51" fmla="*/ 275590 w 984250"/>
              <a:gd name="connsiteY51" fmla="*/ 548640 h 784860"/>
              <a:gd name="connsiteX52" fmla="*/ 229870 w 984250"/>
              <a:gd name="connsiteY52" fmla="*/ 525780 h 784860"/>
              <a:gd name="connsiteX53" fmla="*/ 207010 w 984250"/>
              <a:gd name="connsiteY53" fmla="*/ 510540 h 784860"/>
              <a:gd name="connsiteX54" fmla="*/ 199390 w 984250"/>
              <a:gd name="connsiteY54" fmla="*/ 487680 h 784860"/>
              <a:gd name="connsiteX55" fmla="*/ 153670 w 984250"/>
              <a:gd name="connsiteY55" fmla="*/ 472440 h 784860"/>
              <a:gd name="connsiteX56" fmla="*/ 146050 w 984250"/>
              <a:gd name="connsiteY56" fmla="*/ 449580 h 784860"/>
              <a:gd name="connsiteX57" fmla="*/ 138430 w 984250"/>
              <a:gd name="connsiteY57" fmla="*/ 335280 h 784860"/>
              <a:gd name="connsiteX58" fmla="*/ 100330 w 984250"/>
              <a:gd name="connsiteY58" fmla="*/ 327660 h 784860"/>
              <a:gd name="connsiteX59" fmla="*/ 85090 w 984250"/>
              <a:gd name="connsiteY59" fmla="*/ 304800 h 784860"/>
              <a:gd name="connsiteX60" fmla="*/ 62230 w 984250"/>
              <a:gd name="connsiteY60" fmla="*/ 289560 h 784860"/>
              <a:gd name="connsiteX61" fmla="*/ 8890 w 984250"/>
              <a:gd name="connsiteY61" fmla="*/ 228600 h 784860"/>
              <a:gd name="connsiteX62" fmla="*/ 16510 w 984250"/>
              <a:gd name="connsiteY62" fmla="*/ 182880 h 784860"/>
              <a:gd name="connsiteX63" fmla="*/ 62230 w 984250"/>
              <a:gd name="connsiteY63" fmla="*/ 167640 h 784860"/>
              <a:gd name="connsiteX64" fmla="*/ 85090 w 984250"/>
              <a:gd name="connsiteY64" fmla="*/ 160020 h 784860"/>
              <a:gd name="connsiteX65" fmla="*/ 100330 w 984250"/>
              <a:gd name="connsiteY65" fmla="*/ 114300 h 784860"/>
              <a:gd name="connsiteX66" fmla="*/ 123190 w 984250"/>
              <a:gd name="connsiteY66" fmla="*/ 68580 h 784860"/>
              <a:gd name="connsiteX67" fmla="*/ 153670 w 984250"/>
              <a:gd name="connsiteY67" fmla="*/ 76200 h 784860"/>
              <a:gd name="connsiteX68" fmla="*/ 161290 w 984250"/>
              <a:gd name="connsiteY68" fmla="*/ 99060 h 784860"/>
              <a:gd name="connsiteX69" fmla="*/ 168910 w 984250"/>
              <a:gd name="connsiteY69" fmla="*/ 129540 h 784860"/>
              <a:gd name="connsiteX70" fmla="*/ 199390 w 984250"/>
              <a:gd name="connsiteY70" fmla="*/ 91440 h 784860"/>
              <a:gd name="connsiteX71" fmla="*/ 214630 w 984250"/>
              <a:gd name="connsiteY71" fmla="*/ 76200 h 78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984250" h="784860">
                <a:moveTo>
                  <a:pt x="214630" y="76200"/>
                </a:moveTo>
                <a:cubicBezTo>
                  <a:pt x="220980" y="74930"/>
                  <a:pt x="231810" y="89500"/>
                  <a:pt x="237490" y="83820"/>
                </a:cubicBezTo>
                <a:cubicBezTo>
                  <a:pt x="253503" y="67807"/>
                  <a:pt x="245029" y="29578"/>
                  <a:pt x="267970" y="15240"/>
                </a:cubicBezTo>
                <a:cubicBezTo>
                  <a:pt x="281593" y="6726"/>
                  <a:pt x="313690" y="0"/>
                  <a:pt x="313690" y="0"/>
                </a:cubicBezTo>
                <a:cubicBezTo>
                  <a:pt x="331993" y="4576"/>
                  <a:pt x="353874" y="6415"/>
                  <a:pt x="367030" y="22860"/>
                </a:cubicBezTo>
                <a:cubicBezTo>
                  <a:pt x="372048" y="29132"/>
                  <a:pt x="371486" y="38337"/>
                  <a:pt x="374650" y="45720"/>
                </a:cubicBezTo>
                <a:cubicBezTo>
                  <a:pt x="379125" y="56161"/>
                  <a:pt x="385415" y="65759"/>
                  <a:pt x="389890" y="76200"/>
                </a:cubicBezTo>
                <a:cubicBezTo>
                  <a:pt x="393054" y="83583"/>
                  <a:pt x="393918" y="91876"/>
                  <a:pt x="397510" y="99060"/>
                </a:cubicBezTo>
                <a:cubicBezTo>
                  <a:pt x="401606" y="107251"/>
                  <a:pt x="404799" y="117376"/>
                  <a:pt x="412750" y="121920"/>
                </a:cubicBezTo>
                <a:cubicBezTo>
                  <a:pt x="417135" y="124426"/>
                  <a:pt x="496367" y="137126"/>
                  <a:pt x="496570" y="137160"/>
                </a:cubicBezTo>
                <a:cubicBezTo>
                  <a:pt x="500722" y="149616"/>
                  <a:pt x="506991" y="175105"/>
                  <a:pt x="519430" y="182880"/>
                </a:cubicBezTo>
                <a:cubicBezTo>
                  <a:pt x="533053" y="191394"/>
                  <a:pt x="565150" y="198120"/>
                  <a:pt x="565150" y="198120"/>
                </a:cubicBezTo>
                <a:cubicBezTo>
                  <a:pt x="580390" y="195580"/>
                  <a:pt x="597455" y="198165"/>
                  <a:pt x="610870" y="190500"/>
                </a:cubicBezTo>
                <a:cubicBezTo>
                  <a:pt x="617844" y="186515"/>
                  <a:pt x="613472" y="173912"/>
                  <a:pt x="618490" y="167640"/>
                </a:cubicBezTo>
                <a:cubicBezTo>
                  <a:pt x="624211" y="160489"/>
                  <a:pt x="633730" y="157480"/>
                  <a:pt x="641350" y="152400"/>
                </a:cubicBezTo>
                <a:cubicBezTo>
                  <a:pt x="681643" y="159115"/>
                  <a:pt x="687071" y="148593"/>
                  <a:pt x="702310" y="182880"/>
                </a:cubicBezTo>
                <a:cubicBezTo>
                  <a:pt x="708834" y="197560"/>
                  <a:pt x="702310" y="223520"/>
                  <a:pt x="717550" y="228600"/>
                </a:cubicBezTo>
                <a:cubicBezTo>
                  <a:pt x="749098" y="239116"/>
                  <a:pt x="733727" y="231765"/>
                  <a:pt x="763270" y="251460"/>
                </a:cubicBezTo>
                <a:cubicBezTo>
                  <a:pt x="813732" y="241368"/>
                  <a:pt x="806598" y="238790"/>
                  <a:pt x="869950" y="251460"/>
                </a:cubicBezTo>
                <a:cubicBezTo>
                  <a:pt x="885702" y="254610"/>
                  <a:pt x="915670" y="266700"/>
                  <a:pt x="915670" y="266700"/>
                </a:cubicBezTo>
                <a:cubicBezTo>
                  <a:pt x="918210" y="279400"/>
                  <a:pt x="920149" y="292235"/>
                  <a:pt x="923290" y="304800"/>
                </a:cubicBezTo>
                <a:cubicBezTo>
                  <a:pt x="925238" y="312592"/>
                  <a:pt x="928962" y="319868"/>
                  <a:pt x="930910" y="327660"/>
                </a:cubicBezTo>
                <a:cubicBezTo>
                  <a:pt x="935257" y="345050"/>
                  <a:pt x="937441" y="371202"/>
                  <a:pt x="946150" y="388620"/>
                </a:cubicBezTo>
                <a:cubicBezTo>
                  <a:pt x="950246" y="396811"/>
                  <a:pt x="957671" y="403111"/>
                  <a:pt x="961390" y="411480"/>
                </a:cubicBezTo>
                <a:cubicBezTo>
                  <a:pt x="967914" y="426160"/>
                  <a:pt x="971550" y="441960"/>
                  <a:pt x="976630" y="457200"/>
                </a:cubicBezTo>
                <a:lnTo>
                  <a:pt x="984250" y="480060"/>
                </a:lnTo>
                <a:cubicBezTo>
                  <a:pt x="981710" y="510540"/>
                  <a:pt x="980672" y="541183"/>
                  <a:pt x="976630" y="571500"/>
                </a:cubicBezTo>
                <a:cubicBezTo>
                  <a:pt x="975568" y="579462"/>
                  <a:pt x="974690" y="588680"/>
                  <a:pt x="969010" y="594360"/>
                </a:cubicBezTo>
                <a:cubicBezTo>
                  <a:pt x="963330" y="600040"/>
                  <a:pt x="953171" y="598079"/>
                  <a:pt x="946150" y="601980"/>
                </a:cubicBezTo>
                <a:cubicBezTo>
                  <a:pt x="930139" y="610875"/>
                  <a:pt x="900430" y="632460"/>
                  <a:pt x="900430" y="632460"/>
                </a:cubicBezTo>
                <a:cubicBezTo>
                  <a:pt x="882294" y="686868"/>
                  <a:pt x="898556" y="669269"/>
                  <a:pt x="862330" y="693420"/>
                </a:cubicBezTo>
                <a:cubicBezTo>
                  <a:pt x="861951" y="695317"/>
                  <a:pt x="853338" y="746570"/>
                  <a:pt x="847090" y="754380"/>
                </a:cubicBezTo>
                <a:cubicBezTo>
                  <a:pt x="830418" y="775219"/>
                  <a:pt x="801136" y="773126"/>
                  <a:pt x="778510" y="777240"/>
                </a:cubicBezTo>
                <a:cubicBezTo>
                  <a:pt x="765767" y="779557"/>
                  <a:pt x="753110" y="782320"/>
                  <a:pt x="740410" y="784860"/>
                </a:cubicBezTo>
                <a:cubicBezTo>
                  <a:pt x="730250" y="782320"/>
                  <a:pt x="718644" y="783049"/>
                  <a:pt x="709930" y="777240"/>
                </a:cubicBezTo>
                <a:cubicBezTo>
                  <a:pt x="702310" y="772160"/>
                  <a:pt x="701166" y="760856"/>
                  <a:pt x="694690" y="754380"/>
                </a:cubicBezTo>
                <a:cubicBezTo>
                  <a:pt x="679918" y="739608"/>
                  <a:pt x="667563" y="737718"/>
                  <a:pt x="648970" y="731520"/>
                </a:cubicBezTo>
                <a:cubicBezTo>
                  <a:pt x="647091" y="737157"/>
                  <a:pt x="635958" y="777240"/>
                  <a:pt x="626110" y="777240"/>
                </a:cubicBezTo>
                <a:cubicBezTo>
                  <a:pt x="612467" y="777240"/>
                  <a:pt x="595891" y="738416"/>
                  <a:pt x="588010" y="731520"/>
                </a:cubicBezTo>
                <a:cubicBezTo>
                  <a:pt x="574226" y="719459"/>
                  <a:pt x="557530" y="711200"/>
                  <a:pt x="542290" y="701040"/>
                </a:cubicBezTo>
                <a:lnTo>
                  <a:pt x="519430" y="685800"/>
                </a:lnTo>
                <a:cubicBezTo>
                  <a:pt x="498510" y="623041"/>
                  <a:pt x="520093" y="642352"/>
                  <a:pt x="450850" y="632460"/>
                </a:cubicBezTo>
                <a:cubicBezTo>
                  <a:pt x="443230" y="635000"/>
                  <a:pt x="432659" y="633544"/>
                  <a:pt x="427990" y="640080"/>
                </a:cubicBezTo>
                <a:cubicBezTo>
                  <a:pt x="418653" y="653152"/>
                  <a:pt x="427990" y="680720"/>
                  <a:pt x="412750" y="685800"/>
                </a:cubicBezTo>
                <a:lnTo>
                  <a:pt x="389890" y="693420"/>
                </a:lnTo>
                <a:cubicBezTo>
                  <a:pt x="382270" y="690880"/>
                  <a:pt x="374779" y="687913"/>
                  <a:pt x="367030" y="685800"/>
                </a:cubicBezTo>
                <a:cubicBezTo>
                  <a:pt x="346823" y="680289"/>
                  <a:pt x="325941" y="677184"/>
                  <a:pt x="306070" y="670560"/>
                </a:cubicBezTo>
                <a:lnTo>
                  <a:pt x="283210" y="662940"/>
                </a:lnTo>
                <a:cubicBezTo>
                  <a:pt x="278130" y="655320"/>
                  <a:pt x="266174" y="649060"/>
                  <a:pt x="267970" y="640080"/>
                </a:cubicBezTo>
                <a:cubicBezTo>
                  <a:pt x="270080" y="629529"/>
                  <a:pt x="306202" y="619716"/>
                  <a:pt x="313690" y="617220"/>
                </a:cubicBezTo>
                <a:cubicBezTo>
                  <a:pt x="296190" y="547220"/>
                  <a:pt x="321481" y="619339"/>
                  <a:pt x="283210" y="571500"/>
                </a:cubicBezTo>
                <a:cubicBezTo>
                  <a:pt x="278192" y="565228"/>
                  <a:pt x="280608" y="554912"/>
                  <a:pt x="275590" y="548640"/>
                </a:cubicBezTo>
                <a:cubicBezTo>
                  <a:pt x="261031" y="530442"/>
                  <a:pt x="248276" y="534983"/>
                  <a:pt x="229870" y="525780"/>
                </a:cubicBezTo>
                <a:cubicBezTo>
                  <a:pt x="221679" y="521684"/>
                  <a:pt x="214630" y="515620"/>
                  <a:pt x="207010" y="510540"/>
                </a:cubicBezTo>
                <a:cubicBezTo>
                  <a:pt x="204470" y="502920"/>
                  <a:pt x="205926" y="492349"/>
                  <a:pt x="199390" y="487680"/>
                </a:cubicBezTo>
                <a:cubicBezTo>
                  <a:pt x="186318" y="478343"/>
                  <a:pt x="153670" y="472440"/>
                  <a:pt x="153670" y="472440"/>
                </a:cubicBezTo>
                <a:cubicBezTo>
                  <a:pt x="151130" y="464820"/>
                  <a:pt x="146937" y="457563"/>
                  <a:pt x="146050" y="449580"/>
                </a:cubicBezTo>
                <a:cubicBezTo>
                  <a:pt x="141833" y="411629"/>
                  <a:pt x="151837" y="371033"/>
                  <a:pt x="138430" y="335280"/>
                </a:cubicBezTo>
                <a:cubicBezTo>
                  <a:pt x="133882" y="323153"/>
                  <a:pt x="113030" y="330200"/>
                  <a:pt x="100330" y="327660"/>
                </a:cubicBezTo>
                <a:cubicBezTo>
                  <a:pt x="95250" y="320040"/>
                  <a:pt x="91566" y="311276"/>
                  <a:pt x="85090" y="304800"/>
                </a:cubicBezTo>
                <a:cubicBezTo>
                  <a:pt x="78614" y="298324"/>
                  <a:pt x="68261" y="296452"/>
                  <a:pt x="62230" y="289560"/>
                </a:cubicBezTo>
                <a:cubicBezTo>
                  <a:pt x="0" y="218440"/>
                  <a:pt x="60325" y="262890"/>
                  <a:pt x="8890" y="228600"/>
                </a:cubicBezTo>
                <a:cubicBezTo>
                  <a:pt x="11430" y="213360"/>
                  <a:pt x="6336" y="194507"/>
                  <a:pt x="16510" y="182880"/>
                </a:cubicBezTo>
                <a:cubicBezTo>
                  <a:pt x="27088" y="170790"/>
                  <a:pt x="46990" y="172720"/>
                  <a:pt x="62230" y="167640"/>
                </a:cubicBezTo>
                <a:lnTo>
                  <a:pt x="85090" y="160020"/>
                </a:lnTo>
                <a:cubicBezTo>
                  <a:pt x="90170" y="144780"/>
                  <a:pt x="91419" y="127666"/>
                  <a:pt x="100330" y="114300"/>
                </a:cubicBezTo>
                <a:cubicBezTo>
                  <a:pt x="120025" y="84757"/>
                  <a:pt x="112674" y="100128"/>
                  <a:pt x="123190" y="68580"/>
                </a:cubicBezTo>
                <a:cubicBezTo>
                  <a:pt x="133350" y="71120"/>
                  <a:pt x="145492" y="69658"/>
                  <a:pt x="153670" y="76200"/>
                </a:cubicBezTo>
                <a:cubicBezTo>
                  <a:pt x="159942" y="81218"/>
                  <a:pt x="159083" y="91337"/>
                  <a:pt x="161290" y="99060"/>
                </a:cubicBezTo>
                <a:cubicBezTo>
                  <a:pt x="164167" y="109130"/>
                  <a:pt x="166370" y="119380"/>
                  <a:pt x="168910" y="129540"/>
                </a:cubicBezTo>
                <a:cubicBezTo>
                  <a:pt x="177699" y="103174"/>
                  <a:pt x="171816" y="105227"/>
                  <a:pt x="199390" y="91440"/>
                </a:cubicBezTo>
                <a:cubicBezTo>
                  <a:pt x="201662" y="90304"/>
                  <a:pt x="208280" y="77470"/>
                  <a:pt x="214630" y="76200"/>
                </a:cubicBezTo>
                <a:close/>
              </a:path>
            </a:pathLst>
          </a:custGeom>
          <a:noFill/>
          <a:ln w="368300">
            <a:solidFill>
              <a:srgbClr val="000000">
                <a:alpha val="0"/>
              </a:srgbClr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91087" y="1038860"/>
            <a:ext cx="4722607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  <a:cs typeface="Arial" panose="020B0604020202020204" pitchFamily="34" charset="0"/>
              </a:rPr>
              <a:t>M-APP</a:t>
            </a:r>
            <a:endParaRPr lang="en-US" sz="3600" b="1" dirty="0">
              <a:latin typeface="Comic Sans MS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23" name="Tabella 22"/>
          <p:cNvGraphicFramePr>
            <a:graphicFrameLocks noGrp="1"/>
          </p:cNvGraphicFramePr>
          <p:nvPr/>
        </p:nvGraphicFramePr>
        <p:xfrm>
          <a:off x="1102648" y="3309620"/>
          <a:ext cx="22317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701"/>
              </a:tblGrid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mic Sans MS" pitchFamily="66" charset="0"/>
                        </a:rPr>
                        <a:t> Inserire</a:t>
                      </a:r>
                      <a:r>
                        <a:rPr lang="it-IT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mic Sans MS" pitchFamily="66" charset="0"/>
                        </a:rPr>
                        <a:t> lingua</a:t>
                      </a:r>
                      <a:endParaRPr lang="it-IT" sz="1600" dirty="0">
                        <a:solidFill>
                          <a:schemeClr val="bg1">
                            <a:lumMod val="6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65000"/>
                            <a:tint val="66000"/>
                            <a:satMod val="160000"/>
                          </a:schemeClr>
                        </a:gs>
                        <a:gs pos="50000">
                          <a:schemeClr val="bg1">
                            <a:lumMod val="65000"/>
                            <a:tint val="44500"/>
                            <a:satMod val="160000"/>
                          </a:schemeClr>
                        </a:gs>
                        <a:gs pos="100000">
                          <a:schemeClr val="bg1">
                            <a:lumMod val="6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4" name="Freccia a destra 23">
            <a:hlinkClick r:id="rId4" action="ppaction://hlinksldjump"/>
          </p:cNvPr>
          <p:cNvSpPr/>
          <p:nvPr/>
        </p:nvSpPr>
        <p:spPr>
          <a:xfrm>
            <a:off x="2526342" y="4331978"/>
            <a:ext cx="721820" cy="563443"/>
          </a:xfrm>
          <a:prstGeom prst="rightArrow">
            <a:avLst>
              <a:gd name="adj1" fmla="val 50000"/>
              <a:gd name="adj2" fmla="val 61247"/>
            </a:avLst>
          </a:prstGeom>
          <a:solidFill>
            <a:srgbClr val="92D050"/>
          </a:solidFill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483101" y="2208320"/>
            <a:ext cx="3375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ENTRIAMO </a:t>
            </a:r>
            <a:r>
              <a:rPr lang="it-IT" dirty="0" smtClean="0">
                <a:latin typeface="Comic Sans MS" pitchFamily="66" charset="0"/>
              </a:rPr>
              <a:t>NELLA APP</a:t>
            </a:r>
            <a:endParaRPr lang="it-IT" dirty="0" smtClean="0">
              <a:latin typeface="Comic Sans MS" pitchFamily="66" charset="0"/>
            </a:endParaRPr>
          </a:p>
          <a:p>
            <a:r>
              <a:rPr lang="it-IT" dirty="0" smtClean="0">
                <a:latin typeface="Comic Sans MS" pitchFamily="66" charset="0"/>
              </a:rPr>
              <a:t>Dopo aver selezionato la lingua, premere la freccia verde.</a:t>
            </a:r>
            <a:endParaRPr lang="it-IT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004806" y="401945"/>
            <a:ext cx="516367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  <a:cs typeface="Arial" panose="020B0604020202020204" pitchFamily="34" charset="0"/>
              </a:rPr>
              <a:t>M-APP</a:t>
            </a:r>
            <a:endParaRPr lang="en-US" sz="3600" b="1" dirty="0"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8471" y="5073494"/>
            <a:ext cx="6621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ORIZZONTA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53" y="1544945"/>
            <a:ext cx="7199376" cy="3240024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2309735" y="2087791"/>
            <a:ext cx="4410000" cy="2301329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830" y="2022367"/>
            <a:ext cx="4296260" cy="2384902"/>
          </a:xfrm>
          <a:prstGeom prst="rect">
            <a:avLst/>
          </a:prstGeom>
        </p:spPr>
      </p:pic>
      <p:sp>
        <p:nvSpPr>
          <p:cNvPr id="9" name="CasellaDiTesto 8"/>
          <p:cNvSpPr txBox="1">
            <a:spLocks noChangeAspect="1"/>
          </p:cNvSpPr>
          <p:nvPr/>
        </p:nvSpPr>
        <p:spPr>
          <a:xfrm>
            <a:off x="4637679" y="4011523"/>
            <a:ext cx="2073003" cy="36933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Seleziona nazione</a:t>
            </a:r>
            <a:endParaRPr lang="it-IT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71501" y="4879022"/>
            <a:ext cx="7614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Il tasto </a:t>
            </a:r>
            <a:r>
              <a:rPr lang="de-CH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seleziona nazione</a:t>
            </a:r>
            <a:r>
              <a:rPr lang="de-CH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rende la nostra APP </a:t>
            </a:r>
            <a:r>
              <a:rPr lang="de-CH" dirty="0" err="1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internazionale</a:t>
            </a:r>
            <a:r>
              <a:rPr lang="de-CH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, </a:t>
            </a:r>
            <a:r>
              <a:rPr lang="de-CH" dirty="0" err="1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con</a:t>
            </a:r>
            <a:r>
              <a:rPr lang="de-CH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la </a:t>
            </a:r>
            <a:r>
              <a:rPr lang="de-CH" dirty="0" err="1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possibilità</a:t>
            </a:r>
            <a:r>
              <a:rPr lang="de-CH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di individuare i mercati rionali in tutto il mondo. </a:t>
            </a:r>
          </a:p>
          <a:p>
            <a:endParaRPr lang="de-CH" dirty="0" smtClean="0"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r>
              <a:rPr lang="de-CH" dirty="0" err="1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Esempio</a:t>
            </a:r>
            <a:r>
              <a:rPr lang="de-CH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: </a:t>
            </a:r>
            <a:r>
              <a:rPr lang="de-CH" dirty="0" err="1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cliccare</a:t>
            </a:r>
            <a:r>
              <a:rPr lang="de-CH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de-CH" dirty="0" err="1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sull‘Italia</a:t>
            </a:r>
            <a:r>
              <a:rPr lang="de-CH" i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.</a:t>
            </a:r>
            <a:endParaRPr lang="de-CH" i="1" dirty="0"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Figura a mano libera 12">
            <a:hlinkClick r:id="rId4" action="ppaction://hlinksldjump"/>
          </p:cNvPr>
          <p:cNvSpPr/>
          <p:nvPr/>
        </p:nvSpPr>
        <p:spPr>
          <a:xfrm>
            <a:off x="4467860" y="2646045"/>
            <a:ext cx="137858" cy="135255"/>
          </a:xfrm>
          <a:custGeom>
            <a:avLst/>
            <a:gdLst>
              <a:gd name="connsiteX0" fmla="*/ 16510 w 137858"/>
              <a:gd name="connsiteY0" fmla="*/ 41910 h 135255"/>
              <a:gd name="connsiteX1" fmla="*/ 12700 w 137858"/>
              <a:gd name="connsiteY1" fmla="*/ 36195 h 135255"/>
              <a:gd name="connsiteX2" fmla="*/ 3175 w 137858"/>
              <a:gd name="connsiteY2" fmla="*/ 26670 h 135255"/>
              <a:gd name="connsiteX3" fmla="*/ 8890 w 137858"/>
              <a:gd name="connsiteY3" fmla="*/ 22860 h 135255"/>
              <a:gd name="connsiteX4" fmla="*/ 14605 w 137858"/>
              <a:gd name="connsiteY4" fmla="*/ 17145 h 135255"/>
              <a:gd name="connsiteX5" fmla="*/ 20320 w 137858"/>
              <a:gd name="connsiteY5" fmla="*/ 15240 h 135255"/>
              <a:gd name="connsiteX6" fmla="*/ 33655 w 137858"/>
              <a:gd name="connsiteY6" fmla="*/ 11430 h 135255"/>
              <a:gd name="connsiteX7" fmla="*/ 43180 w 137858"/>
              <a:gd name="connsiteY7" fmla="*/ 13335 h 135255"/>
              <a:gd name="connsiteX8" fmla="*/ 50800 w 137858"/>
              <a:gd name="connsiteY8" fmla="*/ 15240 h 135255"/>
              <a:gd name="connsiteX9" fmla="*/ 54610 w 137858"/>
              <a:gd name="connsiteY9" fmla="*/ 9525 h 135255"/>
              <a:gd name="connsiteX10" fmla="*/ 60325 w 137858"/>
              <a:gd name="connsiteY10" fmla="*/ 3810 h 135255"/>
              <a:gd name="connsiteX11" fmla="*/ 71755 w 137858"/>
              <a:gd name="connsiteY11" fmla="*/ 0 h 135255"/>
              <a:gd name="connsiteX12" fmla="*/ 75565 w 137858"/>
              <a:gd name="connsiteY12" fmla="*/ 7620 h 135255"/>
              <a:gd name="connsiteX13" fmla="*/ 77470 w 137858"/>
              <a:gd name="connsiteY13" fmla="*/ 13335 h 135255"/>
              <a:gd name="connsiteX14" fmla="*/ 71755 w 137858"/>
              <a:gd name="connsiteY14" fmla="*/ 17145 h 135255"/>
              <a:gd name="connsiteX15" fmla="*/ 67945 w 137858"/>
              <a:gd name="connsiteY15" fmla="*/ 22860 h 135255"/>
              <a:gd name="connsiteX16" fmla="*/ 67945 w 137858"/>
              <a:gd name="connsiteY16" fmla="*/ 41910 h 135255"/>
              <a:gd name="connsiteX17" fmla="*/ 73660 w 137858"/>
              <a:gd name="connsiteY17" fmla="*/ 45720 h 135255"/>
              <a:gd name="connsiteX18" fmla="*/ 85090 w 137858"/>
              <a:gd name="connsiteY18" fmla="*/ 55245 h 135255"/>
              <a:gd name="connsiteX19" fmla="*/ 88900 w 137858"/>
              <a:gd name="connsiteY19" fmla="*/ 60960 h 135255"/>
              <a:gd name="connsiteX20" fmla="*/ 106045 w 137858"/>
              <a:gd name="connsiteY20" fmla="*/ 70485 h 135255"/>
              <a:gd name="connsiteX21" fmla="*/ 111760 w 137858"/>
              <a:gd name="connsiteY21" fmla="*/ 74295 h 135255"/>
              <a:gd name="connsiteX22" fmla="*/ 115570 w 137858"/>
              <a:gd name="connsiteY22" fmla="*/ 80010 h 135255"/>
              <a:gd name="connsiteX23" fmla="*/ 117475 w 137858"/>
              <a:gd name="connsiteY23" fmla="*/ 85725 h 135255"/>
              <a:gd name="connsiteX24" fmla="*/ 123190 w 137858"/>
              <a:gd name="connsiteY24" fmla="*/ 89535 h 135255"/>
              <a:gd name="connsiteX25" fmla="*/ 134620 w 137858"/>
              <a:gd name="connsiteY25" fmla="*/ 99060 h 135255"/>
              <a:gd name="connsiteX26" fmla="*/ 130810 w 137858"/>
              <a:gd name="connsiteY26" fmla="*/ 104775 h 135255"/>
              <a:gd name="connsiteX27" fmla="*/ 119380 w 137858"/>
              <a:gd name="connsiteY27" fmla="*/ 112395 h 135255"/>
              <a:gd name="connsiteX28" fmla="*/ 107950 w 137858"/>
              <a:gd name="connsiteY28" fmla="*/ 118110 h 135255"/>
              <a:gd name="connsiteX29" fmla="*/ 98425 w 137858"/>
              <a:gd name="connsiteY29" fmla="*/ 125730 h 135255"/>
              <a:gd name="connsiteX30" fmla="*/ 94615 w 137858"/>
              <a:gd name="connsiteY30" fmla="*/ 131445 h 135255"/>
              <a:gd name="connsiteX31" fmla="*/ 83185 w 137858"/>
              <a:gd name="connsiteY31" fmla="*/ 135255 h 135255"/>
              <a:gd name="connsiteX32" fmla="*/ 64135 w 137858"/>
              <a:gd name="connsiteY32" fmla="*/ 133350 h 135255"/>
              <a:gd name="connsiteX33" fmla="*/ 58420 w 137858"/>
              <a:gd name="connsiteY33" fmla="*/ 131445 h 135255"/>
              <a:gd name="connsiteX34" fmla="*/ 54610 w 137858"/>
              <a:gd name="connsiteY34" fmla="*/ 125730 h 135255"/>
              <a:gd name="connsiteX35" fmla="*/ 48895 w 137858"/>
              <a:gd name="connsiteY35" fmla="*/ 123825 h 135255"/>
              <a:gd name="connsiteX36" fmla="*/ 43180 w 137858"/>
              <a:gd name="connsiteY36" fmla="*/ 120015 h 135255"/>
              <a:gd name="connsiteX37" fmla="*/ 35560 w 137858"/>
              <a:gd name="connsiteY37" fmla="*/ 108585 h 135255"/>
              <a:gd name="connsiteX38" fmla="*/ 27940 w 137858"/>
              <a:gd name="connsiteY38" fmla="*/ 97155 h 135255"/>
              <a:gd name="connsiteX39" fmla="*/ 24130 w 137858"/>
              <a:gd name="connsiteY39" fmla="*/ 91440 h 135255"/>
              <a:gd name="connsiteX40" fmla="*/ 26035 w 137858"/>
              <a:gd name="connsiteY40" fmla="*/ 85725 h 135255"/>
              <a:gd name="connsiteX41" fmla="*/ 39370 w 137858"/>
              <a:gd name="connsiteY41" fmla="*/ 76200 h 135255"/>
              <a:gd name="connsiteX42" fmla="*/ 56515 w 137858"/>
              <a:gd name="connsiteY42" fmla="*/ 74295 h 135255"/>
              <a:gd name="connsiteX43" fmla="*/ 56515 w 137858"/>
              <a:gd name="connsiteY43" fmla="*/ 59055 h 135255"/>
              <a:gd name="connsiteX44" fmla="*/ 50800 w 137858"/>
              <a:gd name="connsiteY44" fmla="*/ 55245 h 135255"/>
              <a:gd name="connsiteX45" fmla="*/ 48895 w 137858"/>
              <a:gd name="connsiteY45" fmla="*/ 49530 h 135255"/>
              <a:gd name="connsiteX46" fmla="*/ 37465 w 137858"/>
              <a:gd name="connsiteY46" fmla="*/ 45720 h 135255"/>
              <a:gd name="connsiteX47" fmla="*/ 31750 w 137858"/>
              <a:gd name="connsiteY47" fmla="*/ 43815 h 135255"/>
              <a:gd name="connsiteX48" fmla="*/ 16510 w 137858"/>
              <a:gd name="connsiteY48" fmla="*/ 41910 h 13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37858" h="135255">
                <a:moveTo>
                  <a:pt x="16510" y="41910"/>
                </a:moveTo>
                <a:cubicBezTo>
                  <a:pt x="13335" y="40640"/>
                  <a:pt x="14319" y="37814"/>
                  <a:pt x="12700" y="36195"/>
                </a:cubicBezTo>
                <a:cubicBezTo>
                  <a:pt x="0" y="23495"/>
                  <a:pt x="13335" y="41910"/>
                  <a:pt x="3175" y="26670"/>
                </a:cubicBezTo>
                <a:cubicBezTo>
                  <a:pt x="5080" y="25400"/>
                  <a:pt x="7131" y="24326"/>
                  <a:pt x="8890" y="22860"/>
                </a:cubicBezTo>
                <a:cubicBezTo>
                  <a:pt x="10960" y="21135"/>
                  <a:pt x="12363" y="18639"/>
                  <a:pt x="14605" y="17145"/>
                </a:cubicBezTo>
                <a:cubicBezTo>
                  <a:pt x="16276" y="16031"/>
                  <a:pt x="18389" y="15792"/>
                  <a:pt x="20320" y="15240"/>
                </a:cubicBezTo>
                <a:cubicBezTo>
                  <a:pt x="37064" y="10456"/>
                  <a:pt x="19952" y="15998"/>
                  <a:pt x="33655" y="11430"/>
                </a:cubicBezTo>
                <a:cubicBezTo>
                  <a:pt x="36830" y="12065"/>
                  <a:pt x="40019" y="12633"/>
                  <a:pt x="43180" y="13335"/>
                </a:cubicBezTo>
                <a:cubicBezTo>
                  <a:pt x="45736" y="13903"/>
                  <a:pt x="48316" y="16068"/>
                  <a:pt x="50800" y="15240"/>
                </a:cubicBezTo>
                <a:cubicBezTo>
                  <a:pt x="52972" y="14516"/>
                  <a:pt x="53144" y="11284"/>
                  <a:pt x="54610" y="9525"/>
                </a:cubicBezTo>
                <a:cubicBezTo>
                  <a:pt x="56335" y="7455"/>
                  <a:pt x="57970" y="5118"/>
                  <a:pt x="60325" y="3810"/>
                </a:cubicBezTo>
                <a:cubicBezTo>
                  <a:pt x="63836" y="1860"/>
                  <a:pt x="71755" y="0"/>
                  <a:pt x="71755" y="0"/>
                </a:cubicBezTo>
                <a:cubicBezTo>
                  <a:pt x="73025" y="2540"/>
                  <a:pt x="74446" y="5010"/>
                  <a:pt x="75565" y="7620"/>
                </a:cubicBezTo>
                <a:cubicBezTo>
                  <a:pt x="76356" y="9466"/>
                  <a:pt x="78216" y="11471"/>
                  <a:pt x="77470" y="13335"/>
                </a:cubicBezTo>
                <a:cubicBezTo>
                  <a:pt x="76620" y="15461"/>
                  <a:pt x="73660" y="15875"/>
                  <a:pt x="71755" y="17145"/>
                </a:cubicBezTo>
                <a:cubicBezTo>
                  <a:pt x="70485" y="19050"/>
                  <a:pt x="68969" y="20812"/>
                  <a:pt x="67945" y="22860"/>
                </a:cubicBezTo>
                <a:cubicBezTo>
                  <a:pt x="64932" y="28886"/>
                  <a:pt x="65059" y="35416"/>
                  <a:pt x="67945" y="41910"/>
                </a:cubicBezTo>
                <a:cubicBezTo>
                  <a:pt x="68875" y="44002"/>
                  <a:pt x="71901" y="44254"/>
                  <a:pt x="73660" y="45720"/>
                </a:cubicBezTo>
                <a:cubicBezTo>
                  <a:pt x="88328" y="57943"/>
                  <a:pt x="70901" y="45785"/>
                  <a:pt x="85090" y="55245"/>
                </a:cubicBezTo>
                <a:cubicBezTo>
                  <a:pt x="86360" y="57150"/>
                  <a:pt x="87177" y="59452"/>
                  <a:pt x="88900" y="60960"/>
                </a:cubicBezTo>
                <a:cubicBezTo>
                  <a:pt x="104917" y="74975"/>
                  <a:pt x="94707" y="64816"/>
                  <a:pt x="106045" y="70485"/>
                </a:cubicBezTo>
                <a:cubicBezTo>
                  <a:pt x="108093" y="71509"/>
                  <a:pt x="109855" y="73025"/>
                  <a:pt x="111760" y="74295"/>
                </a:cubicBezTo>
                <a:cubicBezTo>
                  <a:pt x="113030" y="76200"/>
                  <a:pt x="114546" y="77962"/>
                  <a:pt x="115570" y="80010"/>
                </a:cubicBezTo>
                <a:cubicBezTo>
                  <a:pt x="116468" y="81806"/>
                  <a:pt x="116221" y="84157"/>
                  <a:pt x="117475" y="85725"/>
                </a:cubicBezTo>
                <a:cubicBezTo>
                  <a:pt x="118905" y="87513"/>
                  <a:pt x="121431" y="88069"/>
                  <a:pt x="123190" y="89535"/>
                </a:cubicBezTo>
                <a:cubicBezTo>
                  <a:pt x="137858" y="101758"/>
                  <a:pt x="120431" y="89600"/>
                  <a:pt x="134620" y="99060"/>
                </a:cubicBezTo>
                <a:cubicBezTo>
                  <a:pt x="133350" y="100965"/>
                  <a:pt x="132533" y="103267"/>
                  <a:pt x="130810" y="104775"/>
                </a:cubicBezTo>
                <a:cubicBezTo>
                  <a:pt x="127364" y="107790"/>
                  <a:pt x="123190" y="109855"/>
                  <a:pt x="119380" y="112395"/>
                </a:cubicBezTo>
                <a:cubicBezTo>
                  <a:pt x="111994" y="117319"/>
                  <a:pt x="115837" y="115481"/>
                  <a:pt x="107950" y="118110"/>
                </a:cubicBezTo>
                <a:cubicBezTo>
                  <a:pt x="97031" y="134488"/>
                  <a:pt x="111570" y="115214"/>
                  <a:pt x="98425" y="125730"/>
                </a:cubicBezTo>
                <a:cubicBezTo>
                  <a:pt x="96637" y="127160"/>
                  <a:pt x="96557" y="130232"/>
                  <a:pt x="94615" y="131445"/>
                </a:cubicBezTo>
                <a:cubicBezTo>
                  <a:pt x="91209" y="133574"/>
                  <a:pt x="83185" y="135255"/>
                  <a:pt x="83185" y="135255"/>
                </a:cubicBezTo>
                <a:cubicBezTo>
                  <a:pt x="76835" y="134620"/>
                  <a:pt x="70442" y="134320"/>
                  <a:pt x="64135" y="133350"/>
                </a:cubicBezTo>
                <a:cubicBezTo>
                  <a:pt x="62150" y="133045"/>
                  <a:pt x="59988" y="132699"/>
                  <a:pt x="58420" y="131445"/>
                </a:cubicBezTo>
                <a:cubicBezTo>
                  <a:pt x="56632" y="130015"/>
                  <a:pt x="56398" y="127160"/>
                  <a:pt x="54610" y="125730"/>
                </a:cubicBezTo>
                <a:cubicBezTo>
                  <a:pt x="53042" y="124476"/>
                  <a:pt x="50691" y="124723"/>
                  <a:pt x="48895" y="123825"/>
                </a:cubicBezTo>
                <a:cubicBezTo>
                  <a:pt x="46847" y="122801"/>
                  <a:pt x="45085" y="121285"/>
                  <a:pt x="43180" y="120015"/>
                </a:cubicBezTo>
                <a:cubicBezTo>
                  <a:pt x="39537" y="109085"/>
                  <a:pt x="43884" y="119287"/>
                  <a:pt x="35560" y="108585"/>
                </a:cubicBezTo>
                <a:cubicBezTo>
                  <a:pt x="32749" y="104971"/>
                  <a:pt x="30480" y="100965"/>
                  <a:pt x="27940" y="97155"/>
                </a:cubicBezTo>
                <a:lnTo>
                  <a:pt x="24130" y="91440"/>
                </a:lnTo>
                <a:cubicBezTo>
                  <a:pt x="24765" y="89535"/>
                  <a:pt x="24921" y="87396"/>
                  <a:pt x="26035" y="85725"/>
                </a:cubicBezTo>
                <a:cubicBezTo>
                  <a:pt x="28697" y="81732"/>
                  <a:pt x="34675" y="77284"/>
                  <a:pt x="39370" y="76200"/>
                </a:cubicBezTo>
                <a:cubicBezTo>
                  <a:pt x="44973" y="74907"/>
                  <a:pt x="50800" y="74930"/>
                  <a:pt x="56515" y="74295"/>
                </a:cubicBezTo>
                <a:cubicBezTo>
                  <a:pt x="58468" y="68435"/>
                  <a:pt x="60387" y="65830"/>
                  <a:pt x="56515" y="59055"/>
                </a:cubicBezTo>
                <a:cubicBezTo>
                  <a:pt x="55379" y="57067"/>
                  <a:pt x="52705" y="56515"/>
                  <a:pt x="50800" y="55245"/>
                </a:cubicBezTo>
                <a:cubicBezTo>
                  <a:pt x="50165" y="53340"/>
                  <a:pt x="50529" y="50697"/>
                  <a:pt x="48895" y="49530"/>
                </a:cubicBezTo>
                <a:cubicBezTo>
                  <a:pt x="45627" y="47196"/>
                  <a:pt x="41275" y="46990"/>
                  <a:pt x="37465" y="45720"/>
                </a:cubicBezTo>
                <a:cubicBezTo>
                  <a:pt x="35560" y="45085"/>
                  <a:pt x="33738" y="44099"/>
                  <a:pt x="31750" y="43815"/>
                </a:cubicBezTo>
                <a:cubicBezTo>
                  <a:pt x="17009" y="41709"/>
                  <a:pt x="19685" y="43180"/>
                  <a:pt x="16510" y="41910"/>
                </a:cubicBezTo>
                <a:close/>
              </a:path>
            </a:pathLst>
          </a:custGeom>
          <a:noFill/>
          <a:ln w="76200">
            <a:solidFill>
              <a:srgbClr val="000000">
                <a:alpha val="0"/>
              </a:srgbClr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824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ERTICA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87" y="603444"/>
            <a:ext cx="3240024" cy="5830824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 rot="5400000">
            <a:off x="209981" y="2369203"/>
            <a:ext cx="4147200" cy="24840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991087" y="1038860"/>
            <a:ext cx="4722607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  <a:cs typeface="Arial" panose="020B0604020202020204" pitchFamily="34" charset="0"/>
              </a:rPr>
              <a:t>M-APP</a:t>
            </a:r>
            <a:endParaRPr lang="en-US" sz="3600" b="1" dirty="0">
              <a:latin typeface="Comic Sans MS" pitchFamily="66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37" y="2577652"/>
            <a:ext cx="2377178" cy="298203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38100"/>
          </a:effectLst>
        </p:spPr>
      </p:pic>
      <p:sp>
        <p:nvSpPr>
          <p:cNvPr id="5" name="CasellaDiTesto 4"/>
          <p:cNvSpPr txBox="1">
            <a:spLocks noChangeAspect="1"/>
          </p:cNvSpPr>
          <p:nvPr/>
        </p:nvSpPr>
        <p:spPr>
          <a:xfrm>
            <a:off x="1115341" y="2134035"/>
            <a:ext cx="2069797" cy="36933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Seleziona regione</a:t>
            </a:r>
            <a:endParaRPr lang="it-IT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97007" y="1648641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Italia</a:t>
            </a:r>
            <a:endParaRPr lang="it-IT" sz="24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133315" y="2577652"/>
            <a:ext cx="2679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Selezionando una regione, focalizziamo la nostra ricerca sulle province.</a:t>
            </a:r>
          </a:p>
          <a:p>
            <a:r>
              <a:rPr lang="it-IT" dirty="0" smtClean="0">
                <a:latin typeface="Comic Sans MS" pitchFamily="66" charset="0"/>
              </a:rPr>
              <a:t>Esempio: cliccare sul Lazio.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12" name="Figura a mano libera 11">
            <a:hlinkClick r:id="rId4" action="ppaction://hlinksldjump"/>
          </p:cNvPr>
          <p:cNvSpPr/>
          <p:nvPr/>
        </p:nvSpPr>
        <p:spPr>
          <a:xfrm>
            <a:off x="1978182" y="3784349"/>
            <a:ext cx="520574" cy="465270"/>
          </a:xfrm>
          <a:custGeom>
            <a:avLst/>
            <a:gdLst>
              <a:gd name="connsiteX0" fmla="*/ 4527 w 520574"/>
              <a:gd name="connsiteY0" fmla="*/ 126748 h 465270"/>
              <a:gd name="connsiteX1" fmla="*/ 49794 w 520574"/>
              <a:gd name="connsiteY1" fmla="*/ 117695 h 465270"/>
              <a:gd name="connsiteX2" fmla="*/ 86008 w 520574"/>
              <a:gd name="connsiteY2" fmla="*/ 54320 h 465270"/>
              <a:gd name="connsiteX3" fmla="*/ 95062 w 520574"/>
              <a:gd name="connsiteY3" fmla="*/ 0 h 465270"/>
              <a:gd name="connsiteX4" fmla="*/ 104115 w 520574"/>
              <a:gd name="connsiteY4" fmla="*/ 27160 h 465270"/>
              <a:gd name="connsiteX5" fmla="*/ 194650 w 520574"/>
              <a:gd name="connsiteY5" fmla="*/ 72427 h 465270"/>
              <a:gd name="connsiteX6" fmla="*/ 203703 w 520574"/>
              <a:gd name="connsiteY6" fmla="*/ 117695 h 465270"/>
              <a:gd name="connsiteX7" fmla="*/ 276131 w 520574"/>
              <a:gd name="connsiteY7" fmla="*/ 117695 h 465270"/>
              <a:gd name="connsiteX8" fmla="*/ 312345 w 520574"/>
              <a:gd name="connsiteY8" fmla="*/ 81481 h 465270"/>
              <a:gd name="connsiteX9" fmla="*/ 357612 w 520574"/>
              <a:gd name="connsiteY9" fmla="*/ 45267 h 465270"/>
              <a:gd name="connsiteX10" fmla="*/ 393826 w 520574"/>
              <a:gd name="connsiteY10" fmla="*/ 81481 h 465270"/>
              <a:gd name="connsiteX11" fmla="*/ 366666 w 520574"/>
              <a:gd name="connsiteY11" fmla="*/ 90534 h 465270"/>
              <a:gd name="connsiteX12" fmla="*/ 357612 w 520574"/>
              <a:gd name="connsiteY12" fmla="*/ 117695 h 465270"/>
              <a:gd name="connsiteX13" fmla="*/ 384772 w 520574"/>
              <a:gd name="connsiteY13" fmla="*/ 135801 h 465270"/>
              <a:gd name="connsiteX14" fmla="*/ 402879 w 520574"/>
              <a:gd name="connsiteY14" fmla="*/ 162962 h 465270"/>
              <a:gd name="connsiteX15" fmla="*/ 357612 w 520574"/>
              <a:gd name="connsiteY15" fmla="*/ 199176 h 465270"/>
              <a:gd name="connsiteX16" fmla="*/ 348559 w 520574"/>
              <a:gd name="connsiteY16" fmla="*/ 226336 h 465270"/>
              <a:gd name="connsiteX17" fmla="*/ 411933 w 520574"/>
              <a:gd name="connsiteY17" fmla="*/ 262550 h 465270"/>
              <a:gd name="connsiteX18" fmla="*/ 439093 w 520574"/>
              <a:gd name="connsiteY18" fmla="*/ 271603 h 465270"/>
              <a:gd name="connsiteX19" fmla="*/ 448147 w 520574"/>
              <a:gd name="connsiteY19" fmla="*/ 316871 h 465270"/>
              <a:gd name="connsiteX20" fmla="*/ 493414 w 520574"/>
              <a:gd name="connsiteY20" fmla="*/ 325924 h 465270"/>
              <a:gd name="connsiteX21" fmla="*/ 511521 w 520574"/>
              <a:gd name="connsiteY21" fmla="*/ 380245 h 465270"/>
              <a:gd name="connsiteX22" fmla="*/ 520574 w 520574"/>
              <a:gd name="connsiteY22" fmla="*/ 407405 h 465270"/>
              <a:gd name="connsiteX23" fmla="*/ 493414 w 520574"/>
              <a:gd name="connsiteY23" fmla="*/ 425512 h 465270"/>
              <a:gd name="connsiteX24" fmla="*/ 457200 w 520574"/>
              <a:gd name="connsiteY24" fmla="*/ 443619 h 465270"/>
              <a:gd name="connsiteX25" fmla="*/ 375719 w 520574"/>
              <a:gd name="connsiteY25" fmla="*/ 452673 h 465270"/>
              <a:gd name="connsiteX26" fmla="*/ 348559 w 520574"/>
              <a:gd name="connsiteY26" fmla="*/ 461726 h 465270"/>
              <a:gd name="connsiteX27" fmla="*/ 330452 w 520574"/>
              <a:gd name="connsiteY27" fmla="*/ 434566 h 465270"/>
              <a:gd name="connsiteX28" fmla="*/ 276131 w 520574"/>
              <a:gd name="connsiteY28" fmla="*/ 407405 h 465270"/>
              <a:gd name="connsiteX29" fmla="*/ 248970 w 520574"/>
              <a:gd name="connsiteY29" fmla="*/ 371192 h 465270"/>
              <a:gd name="connsiteX30" fmla="*/ 194650 w 520574"/>
              <a:gd name="connsiteY30" fmla="*/ 344031 h 465270"/>
              <a:gd name="connsiteX31" fmla="*/ 167489 w 520574"/>
              <a:gd name="connsiteY31" fmla="*/ 262550 h 465270"/>
              <a:gd name="connsiteX32" fmla="*/ 158436 w 520574"/>
              <a:gd name="connsiteY32" fmla="*/ 235390 h 465270"/>
              <a:gd name="connsiteX33" fmla="*/ 104115 w 520574"/>
              <a:gd name="connsiteY33" fmla="*/ 226336 h 465270"/>
              <a:gd name="connsiteX34" fmla="*/ 49794 w 520574"/>
              <a:gd name="connsiteY34" fmla="*/ 190122 h 465270"/>
              <a:gd name="connsiteX35" fmla="*/ 22634 w 520574"/>
              <a:gd name="connsiteY35" fmla="*/ 181069 h 465270"/>
              <a:gd name="connsiteX36" fmla="*/ 4527 w 520574"/>
              <a:gd name="connsiteY36" fmla="*/ 126748 h 46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0574" h="465270">
                <a:moveTo>
                  <a:pt x="4527" y="126748"/>
                </a:moveTo>
                <a:cubicBezTo>
                  <a:pt x="9054" y="116186"/>
                  <a:pt x="39780" y="129378"/>
                  <a:pt x="49794" y="117695"/>
                </a:cubicBezTo>
                <a:cubicBezTo>
                  <a:pt x="122029" y="33422"/>
                  <a:pt x="9403" y="79857"/>
                  <a:pt x="86008" y="54320"/>
                </a:cubicBezTo>
                <a:cubicBezTo>
                  <a:pt x="83775" y="47622"/>
                  <a:pt x="59962" y="0"/>
                  <a:pt x="95062" y="0"/>
                </a:cubicBezTo>
                <a:cubicBezTo>
                  <a:pt x="104605" y="0"/>
                  <a:pt x="97367" y="20412"/>
                  <a:pt x="104115" y="27160"/>
                </a:cubicBezTo>
                <a:cubicBezTo>
                  <a:pt x="140046" y="63091"/>
                  <a:pt x="153758" y="62205"/>
                  <a:pt x="194650" y="72427"/>
                </a:cubicBezTo>
                <a:cubicBezTo>
                  <a:pt x="197668" y="87516"/>
                  <a:pt x="192822" y="106814"/>
                  <a:pt x="203703" y="117695"/>
                </a:cubicBezTo>
                <a:cubicBezTo>
                  <a:pt x="225552" y="139544"/>
                  <a:pt x="254699" y="124838"/>
                  <a:pt x="276131" y="117695"/>
                </a:cubicBezTo>
                <a:cubicBezTo>
                  <a:pt x="295883" y="58435"/>
                  <a:pt x="268449" y="116597"/>
                  <a:pt x="312345" y="81481"/>
                </a:cubicBezTo>
                <a:cubicBezTo>
                  <a:pt x="370848" y="34679"/>
                  <a:pt x="289344" y="68022"/>
                  <a:pt x="357612" y="45267"/>
                </a:cubicBezTo>
                <a:cubicBezTo>
                  <a:pt x="367960" y="48716"/>
                  <a:pt x="407621" y="53889"/>
                  <a:pt x="393826" y="81481"/>
                </a:cubicBezTo>
                <a:cubicBezTo>
                  <a:pt x="389558" y="90017"/>
                  <a:pt x="375719" y="87516"/>
                  <a:pt x="366666" y="90534"/>
                </a:cubicBezTo>
                <a:cubicBezTo>
                  <a:pt x="363648" y="99588"/>
                  <a:pt x="354068" y="108834"/>
                  <a:pt x="357612" y="117695"/>
                </a:cubicBezTo>
                <a:cubicBezTo>
                  <a:pt x="361653" y="127797"/>
                  <a:pt x="377078" y="128107"/>
                  <a:pt x="384772" y="135801"/>
                </a:cubicBezTo>
                <a:cubicBezTo>
                  <a:pt x="392466" y="143495"/>
                  <a:pt x="396843" y="153908"/>
                  <a:pt x="402879" y="162962"/>
                </a:cubicBezTo>
                <a:cubicBezTo>
                  <a:pt x="381173" y="228082"/>
                  <a:pt x="414451" y="153704"/>
                  <a:pt x="357612" y="199176"/>
                </a:cubicBezTo>
                <a:cubicBezTo>
                  <a:pt x="350160" y="205138"/>
                  <a:pt x="351577" y="217283"/>
                  <a:pt x="348559" y="226336"/>
                </a:cubicBezTo>
                <a:cubicBezTo>
                  <a:pt x="375836" y="244521"/>
                  <a:pt x="379771" y="248766"/>
                  <a:pt x="411933" y="262550"/>
                </a:cubicBezTo>
                <a:cubicBezTo>
                  <a:pt x="420704" y="266309"/>
                  <a:pt x="430040" y="268585"/>
                  <a:pt x="439093" y="271603"/>
                </a:cubicBezTo>
                <a:cubicBezTo>
                  <a:pt x="442111" y="286692"/>
                  <a:pt x="437266" y="305990"/>
                  <a:pt x="448147" y="316871"/>
                </a:cubicBezTo>
                <a:cubicBezTo>
                  <a:pt x="459028" y="327752"/>
                  <a:pt x="482533" y="315043"/>
                  <a:pt x="493414" y="325924"/>
                </a:cubicBezTo>
                <a:cubicBezTo>
                  <a:pt x="506910" y="339420"/>
                  <a:pt x="505485" y="362138"/>
                  <a:pt x="511521" y="380245"/>
                </a:cubicBezTo>
                <a:lnTo>
                  <a:pt x="520574" y="407405"/>
                </a:lnTo>
                <a:cubicBezTo>
                  <a:pt x="511521" y="413441"/>
                  <a:pt x="500211" y="417015"/>
                  <a:pt x="493414" y="425512"/>
                </a:cubicBezTo>
                <a:cubicBezTo>
                  <a:pt x="468001" y="457279"/>
                  <a:pt x="506757" y="460139"/>
                  <a:pt x="457200" y="443619"/>
                </a:cubicBezTo>
                <a:cubicBezTo>
                  <a:pt x="430040" y="446637"/>
                  <a:pt x="402675" y="448180"/>
                  <a:pt x="375719" y="452673"/>
                </a:cubicBezTo>
                <a:cubicBezTo>
                  <a:pt x="366306" y="454242"/>
                  <a:pt x="357419" y="465270"/>
                  <a:pt x="348559" y="461726"/>
                </a:cubicBezTo>
                <a:cubicBezTo>
                  <a:pt x="338456" y="457685"/>
                  <a:pt x="338146" y="442260"/>
                  <a:pt x="330452" y="434566"/>
                </a:cubicBezTo>
                <a:cubicBezTo>
                  <a:pt x="312902" y="417016"/>
                  <a:pt x="298220" y="414769"/>
                  <a:pt x="276131" y="407405"/>
                </a:cubicBezTo>
                <a:cubicBezTo>
                  <a:pt x="267077" y="395334"/>
                  <a:pt x="259640" y="381861"/>
                  <a:pt x="248970" y="371192"/>
                </a:cubicBezTo>
                <a:cubicBezTo>
                  <a:pt x="231419" y="353642"/>
                  <a:pt x="216740" y="351395"/>
                  <a:pt x="194650" y="344031"/>
                </a:cubicBezTo>
                <a:cubicBezTo>
                  <a:pt x="163147" y="296778"/>
                  <a:pt x="183752" y="335734"/>
                  <a:pt x="167489" y="262550"/>
                </a:cubicBezTo>
                <a:cubicBezTo>
                  <a:pt x="165419" y="253234"/>
                  <a:pt x="166722" y="240125"/>
                  <a:pt x="158436" y="235390"/>
                </a:cubicBezTo>
                <a:cubicBezTo>
                  <a:pt x="142498" y="226282"/>
                  <a:pt x="122222" y="229354"/>
                  <a:pt x="104115" y="226336"/>
                </a:cubicBezTo>
                <a:cubicBezTo>
                  <a:pt x="86008" y="214265"/>
                  <a:pt x="70439" y="197003"/>
                  <a:pt x="49794" y="190122"/>
                </a:cubicBezTo>
                <a:cubicBezTo>
                  <a:pt x="40741" y="187104"/>
                  <a:pt x="26393" y="189840"/>
                  <a:pt x="22634" y="181069"/>
                </a:cubicBezTo>
                <a:cubicBezTo>
                  <a:pt x="15501" y="164426"/>
                  <a:pt x="0" y="137310"/>
                  <a:pt x="4527" y="126748"/>
                </a:cubicBezTo>
                <a:close/>
              </a:path>
            </a:pathLst>
          </a:custGeom>
          <a:noFill/>
          <a:ln w="177800" cmpd="sng">
            <a:solidFill>
              <a:srgbClr val="000000">
                <a:alpha val="0"/>
              </a:srgbClr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10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79" y="419324"/>
            <a:ext cx="3237257" cy="582828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 rot="5400000">
            <a:off x="149935" y="2186327"/>
            <a:ext cx="4147200" cy="24768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96" y="2484789"/>
            <a:ext cx="2401371" cy="2045274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8" name="CasellaDiTesto 7"/>
          <p:cNvSpPr txBox="1">
            <a:spLocks noChangeAspect="1"/>
          </p:cNvSpPr>
          <p:nvPr/>
        </p:nvSpPr>
        <p:spPr>
          <a:xfrm>
            <a:off x="1021171" y="1983508"/>
            <a:ext cx="2231701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Seleziona provincia</a:t>
            </a:r>
            <a:endParaRPr lang="it-IT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676302" y="1413098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Lazio</a:t>
            </a:r>
            <a:endParaRPr lang="it-IT" sz="24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Figura a mano libera 9">
            <a:hlinkClick r:id="rId4" action="ppaction://hlinksldjump"/>
          </p:cNvPr>
          <p:cNvSpPr/>
          <p:nvPr/>
        </p:nvSpPr>
        <p:spPr>
          <a:xfrm>
            <a:off x="2577883" y="3680460"/>
            <a:ext cx="813017" cy="640080"/>
          </a:xfrm>
          <a:custGeom>
            <a:avLst/>
            <a:gdLst>
              <a:gd name="connsiteX0" fmla="*/ 214630 w 984250"/>
              <a:gd name="connsiteY0" fmla="*/ 76200 h 784860"/>
              <a:gd name="connsiteX1" fmla="*/ 237490 w 984250"/>
              <a:gd name="connsiteY1" fmla="*/ 83820 h 784860"/>
              <a:gd name="connsiteX2" fmla="*/ 267970 w 984250"/>
              <a:gd name="connsiteY2" fmla="*/ 15240 h 784860"/>
              <a:gd name="connsiteX3" fmla="*/ 313690 w 984250"/>
              <a:gd name="connsiteY3" fmla="*/ 0 h 784860"/>
              <a:gd name="connsiteX4" fmla="*/ 367030 w 984250"/>
              <a:gd name="connsiteY4" fmla="*/ 22860 h 784860"/>
              <a:gd name="connsiteX5" fmla="*/ 374650 w 984250"/>
              <a:gd name="connsiteY5" fmla="*/ 45720 h 784860"/>
              <a:gd name="connsiteX6" fmla="*/ 389890 w 984250"/>
              <a:gd name="connsiteY6" fmla="*/ 76200 h 784860"/>
              <a:gd name="connsiteX7" fmla="*/ 397510 w 984250"/>
              <a:gd name="connsiteY7" fmla="*/ 99060 h 784860"/>
              <a:gd name="connsiteX8" fmla="*/ 412750 w 984250"/>
              <a:gd name="connsiteY8" fmla="*/ 121920 h 784860"/>
              <a:gd name="connsiteX9" fmla="*/ 496570 w 984250"/>
              <a:gd name="connsiteY9" fmla="*/ 137160 h 784860"/>
              <a:gd name="connsiteX10" fmla="*/ 519430 w 984250"/>
              <a:gd name="connsiteY10" fmla="*/ 182880 h 784860"/>
              <a:gd name="connsiteX11" fmla="*/ 565150 w 984250"/>
              <a:gd name="connsiteY11" fmla="*/ 198120 h 784860"/>
              <a:gd name="connsiteX12" fmla="*/ 610870 w 984250"/>
              <a:gd name="connsiteY12" fmla="*/ 190500 h 784860"/>
              <a:gd name="connsiteX13" fmla="*/ 618490 w 984250"/>
              <a:gd name="connsiteY13" fmla="*/ 167640 h 784860"/>
              <a:gd name="connsiteX14" fmla="*/ 641350 w 984250"/>
              <a:gd name="connsiteY14" fmla="*/ 152400 h 784860"/>
              <a:gd name="connsiteX15" fmla="*/ 702310 w 984250"/>
              <a:gd name="connsiteY15" fmla="*/ 182880 h 784860"/>
              <a:gd name="connsiteX16" fmla="*/ 717550 w 984250"/>
              <a:gd name="connsiteY16" fmla="*/ 228600 h 784860"/>
              <a:gd name="connsiteX17" fmla="*/ 763270 w 984250"/>
              <a:gd name="connsiteY17" fmla="*/ 251460 h 784860"/>
              <a:gd name="connsiteX18" fmla="*/ 869950 w 984250"/>
              <a:gd name="connsiteY18" fmla="*/ 251460 h 784860"/>
              <a:gd name="connsiteX19" fmla="*/ 915670 w 984250"/>
              <a:gd name="connsiteY19" fmla="*/ 266700 h 784860"/>
              <a:gd name="connsiteX20" fmla="*/ 923290 w 984250"/>
              <a:gd name="connsiteY20" fmla="*/ 304800 h 784860"/>
              <a:gd name="connsiteX21" fmla="*/ 930910 w 984250"/>
              <a:gd name="connsiteY21" fmla="*/ 327660 h 784860"/>
              <a:gd name="connsiteX22" fmla="*/ 946150 w 984250"/>
              <a:gd name="connsiteY22" fmla="*/ 388620 h 784860"/>
              <a:gd name="connsiteX23" fmla="*/ 961390 w 984250"/>
              <a:gd name="connsiteY23" fmla="*/ 411480 h 784860"/>
              <a:gd name="connsiteX24" fmla="*/ 976630 w 984250"/>
              <a:gd name="connsiteY24" fmla="*/ 457200 h 784860"/>
              <a:gd name="connsiteX25" fmla="*/ 984250 w 984250"/>
              <a:gd name="connsiteY25" fmla="*/ 480060 h 784860"/>
              <a:gd name="connsiteX26" fmla="*/ 976630 w 984250"/>
              <a:gd name="connsiteY26" fmla="*/ 571500 h 784860"/>
              <a:gd name="connsiteX27" fmla="*/ 969010 w 984250"/>
              <a:gd name="connsiteY27" fmla="*/ 594360 h 784860"/>
              <a:gd name="connsiteX28" fmla="*/ 946150 w 984250"/>
              <a:gd name="connsiteY28" fmla="*/ 601980 h 784860"/>
              <a:gd name="connsiteX29" fmla="*/ 900430 w 984250"/>
              <a:gd name="connsiteY29" fmla="*/ 632460 h 784860"/>
              <a:gd name="connsiteX30" fmla="*/ 862330 w 984250"/>
              <a:gd name="connsiteY30" fmla="*/ 693420 h 784860"/>
              <a:gd name="connsiteX31" fmla="*/ 847090 w 984250"/>
              <a:gd name="connsiteY31" fmla="*/ 754380 h 784860"/>
              <a:gd name="connsiteX32" fmla="*/ 778510 w 984250"/>
              <a:gd name="connsiteY32" fmla="*/ 777240 h 784860"/>
              <a:gd name="connsiteX33" fmla="*/ 740410 w 984250"/>
              <a:gd name="connsiteY33" fmla="*/ 784860 h 784860"/>
              <a:gd name="connsiteX34" fmla="*/ 709930 w 984250"/>
              <a:gd name="connsiteY34" fmla="*/ 777240 h 784860"/>
              <a:gd name="connsiteX35" fmla="*/ 694690 w 984250"/>
              <a:gd name="connsiteY35" fmla="*/ 754380 h 784860"/>
              <a:gd name="connsiteX36" fmla="*/ 648970 w 984250"/>
              <a:gd name="connsiteY36" fmla="*/ 731520 h 784860"/>
              <a:gd name="connsiteX37" fmla="*/ 626110 w 984250"/>
              <a:gd name="connsiteY37" fmla="*/ 777240 h 784860"/>
              <a:gd name="connsiteX38" fmla="*/ 588010 w 984250"/>
              <a:gd name="connsiteY38" fmla="*/ 731520 h 784860"/>
              <a:gd name="connsiteX39" fmla="*/ 542290 w 984250"/>
              <a:gd name="connsiteY39" fmla="*/ 701040 h 784860"/>
              <a:gd name="connsiteX40" fmla="*/ 519430 w 984250"/>
              <a:gd name="connsiteY40" fmla="*/ 685800 h 784860"/>
              <a:gd name="connsiteX41" fmla="*/ 450850 w 984250"/>
              <a:gd name="connsiteY41" fmla="*/ 632460 h 784860"/>
              <a:gd name="connsiteX42" fmla="*/ 427990 w 984250"/>
              <a:gd name="connsiteY42" fmla="*/ 640080 h 784860"/>
              <a:gd name="connsiteX43" fmla="*/ 412750 w 984250"/>
              <a:gd name="connsiteY43" fmla="*/ 685800 h 784860"/>
              <a:gd name="connsiteX44" fmla="*/ 389890 w 984250"/>
              <a:gd name="connsiteY44" fmla="*/ 693420 h 784860"/>
              <a:gd name="connsiteX45" fmla="*/ 367030 w 984250"/>
              <a:gd name="connsiteY45" fmla="*/ 685800 h 784860"/>
              <a:gd name="connsiteX46" fmla="*/ 306070 w 984250"/>
              <a:gd name="connsiteY46" fmla="*/ 670560 h 784860"/>
              <a:gd name="connsiteX47" fmla="*/ 283210 w 984250"/>
              <a:gd name="connsiteY47" fmla="*/ 662940 h 784860"/>
              <a:gd name="connsiteX48" fmla="*/ 267970 w 984250"/>
              <a:gd name="connsiteY48" fmla="*/ 640080 h 784860"/>
              <a:gd name="connsiteX49" fmla="*/ 313690 w 984250"/>
              <a:gd name="connsiteY49" fmla="*/ 617220 h 784860"/>
              <a:gd name="connsiteX50" fmla="*/ 283210 w 984250"/>
              <a:gd name="connsiteY50" fmla="*/ 571500 h 784860"/>
              <a:gd name="connsiteX51" fmla="*/ 275590 w 984250"/>
              <a:gd name="connsiteY51" fmla="*/ 548640 h 784860"/>
              <a:gd name="connsiteX52" fmla="*/ 229870 w 984250"/>
              <a:gd name="connsiteY52" fmla="*/ 525780 h 784860"/>
              <a:gd name="connsiteX53" fmla="*/ 207010 w 984250"/>
              <a:gd name="connsiteY53" fmla="*/ 510540 h 784860"/>
              <a:gd name="connsiteX54" fmla="*/ 199390 w 984250"/>
              <a:gd name="connsiteY54" fmla="*/ 487680 h 784860"/>
              <a:gd name="connsiteX55" fmla="*/ 153670 w 984250"/>
              <a:gd name="connsiteY55" fmla="*/ 472440 h 784860"/>
              <a:gd name="connsiteX56" fmla="*/ 146050 w 984250"/>
              <a:gd name="connsiteY56" fmla="*/ 449580 h 784860"/>
              <a:gd name="connsiteX57" fmla="*/ 138430 w 984250"/>
              <a:gd name="connsiteY57" fmla="*/ 335280 h 784860"/>
              <a:gd name="connsiteX58" fmla="*/ 100330 w 984250"/>
              <a:gd name="connsiteY58" fmla="*/ 327660 h 784860"/>
              <a:gd name="connsiteX59" fmla="*/ 85090 w 984250"/>
              <a:gd name="connsiteY59" fmla="*/ 304800 h 784860"/>
              <a:gd name="connsiteX60" fmla="*/ 62230 w 984250"/>
              <a:gd name="connsiteY60" fmla="*/ 289560 h 784860"/>
              <a:gd name="connsiteX61" fmla="*/ 8890 w 984250"/>
              <a:gd name="connsiteY61" fmla="*/ 228600 h 784860"/>
              <a:gd name="connsiteX62" fmla="*/ 16510 w 984250"/>
              <a:gd name="connsiteY62" fmla="*/ 182880 h 784860"/>
              <a:gd name="connsiteX63" fmla="*/ 62230 w 984250"/>
              <a:gd name="connsiteY63" fmla="*/ 167640 h 784860"/>
              <a:gd name="connsiteX64" fmla="*/ 85090 w 984250"/>
              <a:gd name="connsiteY64" fmla="*/ 160020 h 784860"/>
              <a:gd name="connsiteX65" fmla="*/ 100330 w 984250"/>
              <a:gd name="connsiteY65" fmla="*/ 114300 h 784860"/>
              <a:gd name="connsiteX66" fmla="*/ 123190 w 984250"/>
              <a:gd name="connsiteY66" fmla="*/ 68580 h 784860"/>
              <a:gd name="connsiteX67" fmla="*/ 153670 w 984250"/>
              <a:gd name="connsiteY67" fmla="*/ 76200 h 784860"/>
              <a:gd name="connsiteX68" fmla="*/ 161290 w 984250"/>
              <a:gd name="connsiteY68" fmla="*/ 99060 h 784860"/>
              <a:gd name="connsiteX69" fmla="*/ 168910 w 984250"/>
              <a:gd name="connsiteY69" fmla="*/ 129540 h 784860"/>
              <a:gd name="connsiteX70" fmla="*/ 199390 w 984250"/>
              <a:gd name="connsiteY70" fmla="*/ 91440 h 784860"/>
              <a:gd name="connsiteX71" fmla="*/ 214630 w 984250"/>
              <a:gd name="connsiteY71" fmla="*/ 76200 h 78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984250" h="784860">
                <a:moveTo>
                  <a:pt x="214630" y="76200"/>
                </a:moveTo>
                <a:cubicBezTo>
                  <a:pt x="220980" y="74930"/>
                  <a:pt x="231810" y="89500"/>
                  <a:pt x="237490" y="83820"/>
                </a:cubicBezTo>
                <a:cubicBezTo>
                  <a:pt x="253503" y="67807"/>
                  <a:pt x="245029" y="29578"/>
                  <a:pt x="267970" y="15240"/>
                </a:cubicBezTo>
                <a:cubicBezTo>
                  <a:pt x="281593" y="6726"/>
                  <a:pt x="313690" y="0"/>
                  <a:pt x="313690" y="0"/>
                </a:cubicBezTo>
                <a:cubicBezTo>
                  <a:pt x="331993" y="4576"/>
                  <a:pt x="353874" y="6415"/>
                  <a:pt x="367030" y="22860"/>
                </a:cubicBezTo>
                <a:cubicBezTo>
                  <a:pt x="372048" y="29132"/>
                  <a:pt x="371486" y="38337"/>
                  <a:pt x="374650" y="45720"/>
                </a:cubicBezTo>
                <a:cubicBezTo>
                  <a:pt x="379125" y="56161"/>
                  <a:pt x="385415" y="65759"/>
                  <a:pt x="389890" y="76200"/>
                </a:cubicBezTo>
                <a:cubicBezTo>
                  <a:pt x="393054" y="83583"/>
                  <a:pt x="393918" y="91876"/>
                  <a:pt x="397510" y="99060"/>
                </a:cubicBezTo>
                <a:cubicBezTo>
                  <a:pt x="401606" y="107251"/>
                  <a:pt x="404799" y="117376"/>
                  <a:pt x="412750" y="121920"/>
                </a:cubicBezTo>
                <a:cubicBezTo>
                  <a:pt x="417135" y="124426"/>
                  <a:pt x="496367" y="137126"/>
                  <a:pt x="496570" y="137160"/>
                </a:cubicBezTo>
                <a:cubicBezTo>
                  <a:pt x="500722" y="149616"/>
                  <a:pt x="506991" y="175105"/>
                  <a:pt x="519430" y="182880"/>
                </a:cubicBezTo>
                <a:cubicBezTo>
                  <a:pt x="533053" y="191394"/>
                  <a:pt x="565150" y="198120"/>
                  <a:pt x="565150" y="198120"/>
                </a:cubicBezTo>
                <a:cubicBezTo>
                  <a:pt x="580390" y="195580"/>
                  <a:pt x="597455" y="198165"/>
                  <a:pt x="610870" y="190500"/>
                </a:cubicBezTo>
                <a:cubicBezTo>
                  <a:pt x="617844" y="186515"/>
                  <a:pt x="613472" y="173912"/>
                  <a:pt x="618490" y="167640"/>
                </a:cubicBezTo>
                <a:cubicBezTo>
                  <a:pt x="624211" y="160489"/>
                  <a:pt x="633730" y="157480"/>
                  <a:pt x="641350" y="152400"/>
                </a:cubicBezTo>
                <a:cubicBezTo>
                  <a:pt x="681643" y="159115"/>
                  <a:pt x="687071" y="148593"/>
                  <a:pt x="702310" y="182880"/>
                </a:cubicBezTo>
                <a:cubicBezTo>
                  <a:pt x="708834" y="197560"/>
                  <a:pt x="702310" y="223520"/>
                  <a:pt x="717550" y="228600"/>
                </a:cubicBezTo>
                <a:cubicBezTo>
                  <a:pt x="749098" y="239116"/>
                  <a:pt x="733727" y="231765"/>
                  <a:pt x="763270" y="251460"/>
                </a:cubicBezTo>
                <a:cubicBezTo>
                  <a:pt x="813732" y="241368"/>
                  <a:pt x="806598" y="238790"/>
                  <a:pt x="869950" y="251460"/>
                </a:cubicBezTo>
                <a:cubicBezTo>
                  <a:pt x="885702" y="254610"/>
                  <a:pt x="915670" y="266700"/>
                  <a:pt x="915670" y="266700"/>
                </a:cubicBezTo>
                <a:cubicBezTo>
                  <a:pt x="918210" y="279400"/>
                  <a:pt x="920149" y="292235"/>
                  <a:pt x="923290" y="304800"/>
                </a:cubicBezTo>
                <a:cubicBezTo>
                  <a:pt x="925238" y="312592"/>
                  <a:pt x="928962" y="319868"/>
                  <a:pt x="930910" y="327660"/>
                </a:cubicBezTo>
                <a:cubicBezTo>
                  <a:pt x="935257" y="345050"/>
                  <a:pt x="937441" y="371202"/>
                  <a:pt x="946150" y="388620"/>
                </a:cubicBezTo>
                <a:cubicBezTo>
                  <a:pt x="950246" y="396811"/>
                  <a:pt x="957671" y="403111"/>
                  <a:pt x="961390" y="411480"/>
                </a:cubicBezTo>
                <a:cubicBezTo>
                  <a:pt x="967914" y="426160"/>
                  <a:pt x="971550" y="441960"/>
                  <a:pt x="976630" y="457200"/>
                </a:cubicBezTo>
                <a:lnTo>
                  <a:pt x="984250" y="480060"/>
                </a:lnTo>
                <a:cubicBezTo>
                  <a:pt x="981710" y="510540"/>
                  <a:pt x="980672" y="541183"/>
                  <a:pt x="976630" y="571500"/>
                </a:cubicBezTo>
                <a:cubicBezTo>
                  <a:pt x="975568" y="579462"/>
                  <a:pt x="974690" y="588680"/>
                  <a:pt x="969010" y="594360"/>
                </a:cubicBezTo>
                <a:cubicBezTo>
                  <a:pt x="963330" y="600040"/>
                  <a:pt x="953171" y="598079"/>
                  <a:pt x="946150" y="601980"/>
                </a:cubicBezTo>
                <a:cubicBezTo>
                  <a:pt x="930139" y="610875"/>
                  <a:pt x="900430" y="632460"/>
                  <a:pt x="900430" y="632460"/>
                </a:cubicBezTo>
                <a:cubicBezTo>
                  <a:pt x="882294" y="686868"/>
                  <a:pt x="898556" y="669269"/>
                  <a:pt x="862330" y="693420"/>
                </a:cubicBezTo>
                <a:cubicBezTo>
                  <a:pt x="861951" y="695317"/>
                  <a:pt x="853338" y="746570"/>
                  <a:pt x="847090" y="754380"/>
                </a:cubicBezTo>
                <a:cubicBezTo>
                  <a:pt x="830418" y="775219"/>
                  <a:pt x="801136" y="773126"/>
                  <a:pt x="778510" y="777240"/>
                </a:cubicBezTo>
                <a:cubicBezTo>
                  <a:pt x="765767" y="779557"/>
                  <a:pt x="753110" y="782320"/>
                  <a:pt x="740410" y="784860"/>
                </a:cubicBezTo>
                <a:cubicBezTo>
                  <a:pt x="730250" y="782320"/>
                  <a:pt x="718644" y="783049"/>
                  <a:pt x="709930" y="777240"/>
                </a:cubicBezTo>
                <a:cubicBezTo>
                  <a:pt x="702310" y="772160"/>
                  <a:pt x="701166" y="760856"/>
                  <a:pt x="694690" y="754380"/>
                </a:cubicBezTo>
                <a:cubicBezTo>
                  <a:pt x="679918" y="739608"/>
                  <a:pt x="667563" y="737718"/>
                  <a:pt x="648970" y="731520"/>
                </a:cubicBezTo>
                <a:cubicBezTo>
                  <a:pt x="647091" y="737157"/>
                  <a:pt x="635958" y="777240"/>
                  <a:pt x="626110" y="777240"/>
                </a:cubicBezTo>
                <a:cubicBezTo>
                  <a:pt x="612467" y="777240"/>
                  <a:pt x="595891" y="738416"/>
                  <a:pt x="588010" y="731520"/>
                </a:cubicBezTo>
                <a:cubicBezTo>
                  <a:pt x="574226" y="719459"/>
                  <a:pt x="557530" y="711200"/>
                  <a:pt x="542290" y="701040"/>
                </a:cubicBezTo>
                <a:lnTo>
                  <a:pt x="519430" y="685800"/>
                </a:lnTo>
                <a:cubicBezTo>
                  <a:pt x="498510" y="623041"/>
                  <a:pt x="520093" y="642352"/>
                  <a:pt x="450850" y="632460"/>
                </a:cubicBezTo>
                <a:cubicBezTo>
                  <a:pt x="443230" y="635000"/>
                  <a:pt x="432659" y="633544"/>
                  <a:pt x="427990" y="640080"/>
                </a:cubicBezTo>
                <a:cubicBezTo>
                  <a:pt x="418653" y="653152"/>
                  <a:pt x="427990" y="680720"/>
                  <a:pt x="412750" y="685800"/>
                </a:cubicBezTo>
                <a:lnTo>
                  <a:pt x="389890" y="693420"/>
                </a:lnTo>
                <a:cubicBezTo>
                  <a:pt x="382270" y="690880"/>
                  <a:pt x="374779" y="687913"/>
                  <a:pt x="367030" y="685800"/>
                </a:cubicBezTo>
                <a:cubicBezTo>
                  <a:pt x="346823" y="680289"/>
                  <a:pt x="325941" y="677184"/>
                  <a:pt x="306070" y="670560"/>
                </a:cubicBezTo>
                <a:lnTo>
                  <a:pt x="283210" y="662940"/>
                </a:lnTo>
                <a:cubicBezTo>
                  <a:pt x="278130" y="655320"/>
                  <a:pt x="266174" y="649060"/>
                  <a:pt x="267970" y="640080"/>
                </a:cubicBezTo>
                <a:cubicBezTo>
                  <a:pt x="270080" y="629529"/>
                  <a:pt x="306202" y="619716"/>
                  <a:pt x="313690" y="617220"/>
                </a:cubicBezTo>
                <a:cubicBezTo>
                  <a:pt x="296190" y="547220"/>
                  <a:pt x="321481" y="619339"/>
                  <a:pt x="283210" y="571500"/>
                </a:cubicBezTo>
                <a:cubicBezTo>
                  <a:pt x="278192" y="565228"/>
                  <a:pt x="280608" y="554912"/>
                  <a:pt x="275590" y="548640"/>
                </a:cubicBezTo>
                <a:cubicBezTo>
                  <a:pt x="261031" y="530442"/>
                  <a:pt x="248276" y="534983"/>
                  <a:pt x="229870" y="525780"/>
                </a:cubicBezTo>
                <a:cubicBezTo>
                  <a:pt x="221679" y="521684"/>
                  <a:pt x="214630" y="515620"/>
                  <a:pt x="207010" y="510540"/>
                </a:cubicBezTo>
                <a:cubicBezTo>
                  <a:pt x="204470" y="502920"/>
                  <a:pt x="205926" y="492349"/>
                  <a:pt x="199390" y="487680"/>
                </a:cubicBezTo>
                <a:cubicBezTo>
                  <a:pt x="186318" y="478343"/>
                  <a:pt x="153670" y="472440"/>
                  <a:pt x="153670" y="472440"/>
                </a:cubicBezTo>
                <a:cubicBezTo>
                  <a:pt x="151130" y="464820"/>
                  <a:pt x="146937" y="457563"/>
                  <a:pt x="146050" y="449580"/>
                </a:cubicBezTo>
                <a:cubicBezTo>
                  <a:pt x="141833" y="411629"/>
                  <a:pt x="151837" y="371033"/>
                  <a:pt x="138430" y="335280"/>
                </a:cubicBezTo>
                <a:cubicBezTo>
                  <a:pt x="133882" y="323153"/>
                  <a:pt x="113030" y="330200"/>
                  <a:pt x="100330" y="327660"/>
                </a:cubicBezTo>
                <a:cubicBezTo>
                  <a:pt x="95250" y="320040"/>
                  <a:pt x="91566" y="311276"/>
                  <a:pt x="85090" y="304800"/>
                </a:cubicBezTo>
                <a:cubicBezTo>
                  <a:pt x="78614" y="298324"/>
                  <a:pt x="68261" y="296452"/>
                  <a:pt x="62230" y="289560"/>
                </a:cubicBezTo>
                <a:cubicBezTo>
                  <a:pt x="0" y="218440"/>
                  <a:pt x="60325" y="262890"/>
                  <a:pt x="8890" y="228600"/>
                </a:cubicBezTo>
                <a:cubicBezTo>
                  <a:pt x="11430" y="213360"/>
                  <a:pt x="6336" y="194507"/>
                  <a:pt x="16510" y="182880"/>
                </a:cubicBezTo>
                <a:cubicBezTo>
                  <a:pt x="27088" y="170790"/>
                  <a:pt x="46990" y="172720"/>
                  <a:pt x="62230" y="167640"/>
                </a:cubicBezTo>
                <a:lnTo>
                  <a:pt x="85090" y="160020"/>
                </a:lnTo>
                <a:cubicBezTo>
                  <a:pt x="90170" y="144780"/>
                  <a:pt x="91419" y="127666"/>
                  <a:pt x="100330" y="114300"/>
                </a:cubicBezTo>
                <a:cubicBezTo>
                  <a:pt x="120025" y="84757"/>
                  <a:pt x="112674" y="100128"/>
                  <a:pt x="123190" y="68580"/>
                </a:cubicBezTo>
                <a:cubicBezTo>
                  <a:pt x="133350" y="71120"/>
                  <a:pt x="145492" y="69658"/>
                  <a:pt x="153670" y="76200"/>
                </a:cubicBezTo>
                <a:cubicBezTo>
                  <a:pt x="159942" y="81218"/>
                  <a:pt x="159083" y="91337"/>
                  <a:pt x="161290" y="99060"/>
                </a:cubicBezTo>
                <a:cubicBezTo>
                  <a:pt x="164167" y="109130"/>
                  <a:pt x="166370" y="119380"/>
                  <a:pt x="168910" y="129540"/>
                </a:cubicBezTo>
                <a:cubicBezTo>
                  <a:pt x="177699" y="103174"/>
                  <a:pt x="171816" y="105227"/>
                  <a:pt x="199390" y="91440"/>
                </a:cubicBezTo>
                <a:cubicBezTo>
                  <a:pt x="201662" y="90304"/>
                  <a:pt x="208280" y="77470"/>
                  <a:pt x="214630" y="76200"/>
                </a:cubicBezTo>
                <a:close/>
              </a:path>
            </a:pathLst>
          </a:custGeom>
          <a:noFill/>
          <a:ln w="368300">
            <a:solidFill>
              <a:srgbClr val="000000">
                <a:alpha val="0"/>
              </a:srgbClr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91087" y="1038860"/>
            <a:ext cx="4722607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  <a:cs typeface="Arial" panose="020B0604020202020204" pitchFamily="34" charset="0"/>
              </a:rPr>
              <a:t>M-APP</a:t>
            </a:r>
            <a:endParaRPr lang="en-US" sz="3600" b="1" dirty="0"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133315" y="2577652"/>
            <a:ext cx="2679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Selezionando una provincia, focalizziamo la nostra ricerca sui </a:t>
            </a:r>
            <a:r>
              <a:rPr lang="it-IT" dirty="0" smtClean="0">
                <a:latin typeface="Comic Sans MS" pitchFamily="66" charset="0"/>
              </a:rPr>
              <a:t>comuni.</a:t>
            </a:r>
            <a:endParaRPr lang="it-IT" dirty="0" smtClean="0">
              <a:latin typeface="Comic Sans MS" pitchFamily="66" charset="0"/>
            </a:endParaRPr>
          </a:p>
          <a:p>
            <a:r>
              <a:rPr lang="it-IT" dirty="0" smtClean="0">
                <a:latin typeface="Comic Sans MS" pitchFamily="66" charset="0"/>
              </a:rPr>
              <a:t>Esempio: cliccare sulla provincia di Frosinone.</a:t>
            </a:r>
            <a:endParaRPr lang="it-IT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6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99" y="473915"/>
            <a:ext cx="3237257" cy="5828281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 rot="5400000">
            <a:off x="95343" y="2240919"/>
            <a:ext cx="4147200" cy="24768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37" y="1950383"/>
            <a:ext cx="2434106" cy="1840763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6" name="CasellaDiTesto 5"/>
          <p:cNvSpPr txBox="1"/>
          <p:nvPr/>
        </p:nvSpPr>
        <p:spPr>
          <a:xfrm>
            <a:off x="1234504" y="1488718"/>
            <a:ext cx="15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Frosinone</a:t>
            </a:r>
            <a:endParaRPr lang="it-IT" sz="24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asellaDiTesto 10">
            <a:hlinkClick r:id="rId4" action="ppaction://hlinksldjump"/>
          </p:cNvPr>
          <p:cNvSpPr txBox="1">
            <a:spLocks noChangeAspect="1"/>
          </p:cNvSpPr>
          <p:nvPr/>
        </p:nvSpPr>
        <p:spPr>
          <a:xfrm>
            <a:off x="1022591" y="3907488"/>
            <a:ext cx="2286203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Seleziona comune </a:t>
            </a:r>
            <a:endParaRPr lang="it-IT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asellaDiTesto 11">
            <a:hlinkClick r:id="rId5" action="ppaction://hlinksldjump"/>
          </p:cNvPr>
          <p:cNvSpPr txBox="1">
            <a:spLocks noChangeAspect="1"/>
          </p:cNvSpPr>
          <p:nvPr/>
        </p:nvSpPr>
        <p:spPr>
          <a:xfrm>
            <a:off x="1022591" y="4457727"/>
            <a:ext cx="2286203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Seleziona giorno della settimana</a:t>
            </a:r>
            <a:endParaRPr lang="it-IT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Figura a mano libera 8">
            <a:hlinkClick r:id="rId4" action="ppaction://hlinksldjump"/>
          </p:cNvPr>
          <p:cNvSpPr/>
          <p:nvPr/>
        </p:nvSpPr>
        <p:spPr>
          <a:xfrm>
            <a:off x="2801257" y="3062514"/>
            <a:ext cx="288367" cy="362857"/>
          </a:xfrm>
          <a:custGeom>
            <a:avLst/>
            <a:gdLst>
              <a:gd name="connsiteX0" fmla="*/ 156029 w 288367"/>
              <a:gd name="connsiteY0" fmla="*/ 348343 h 362857"/>
              <a:gd name="connsiteX1" fmla="*/ 137886 w 288367"/>
              <a:gd name="connsiteY1" fmla="*/ 344715 h 362857"/>
              <a:gd name="connsiteX2" fmla="*/ 123372 w 288367"/>
              <a:gd name="connsiteY2" fmla="*/ 341086 h 362857"/>
              <a:gd name="connsiteX3" fmla="*/ 101600 w 288367"/>
              <a:gd name="connsiteY3" fmla="*/ 344715 h 362857"/>
              <a:gd name="connsiteX4" fmla="*/ 72572 w 288367"/>
              <a:gd name="connsiteY4" fmla="*/ 341086 h 362857"/>
              <a:gd name="connsiteX5" fmla="*/ 43543 w 288367"/>
              <a:gd name="connsiteY5" fmla="*/ 326572 h 362857"/>
              <a:gd name="connsiteX6" fmla="*/ 47172 w 288367"/>
              <a:gd name="connsiteY6" fmla="*/ 293915 h 362857"/>
              <a:gd name="connsiteX7" fmla="*/ 54429 w 288367"/>
              <a:gd name="connsiteY7" fmla="*/ 272143 h 362857"/>
              <a:gd name="connsiteX8" fmla="*/ 47172 w 288367"/>
              <a:gd name="connsiteY8" fmla="*/ 257629 h 362857"/>
              <a:gd name="connsiteX9" fmla="*/ 43543 w 288367"/>
              <a:gd name="connsiteY9" fmla="*/ 246743 h 362857"/>
              <a:gd name="connsiteX10" fmla="*/ 0 w 288367"/>
              <a:gd name="connsiteY10" fmla="*/ 228600 h 362857"/>
              <a:gd name="connsiteX11" fmla="*/ 3629 w 288367"/>
              <a:gd name="connsiteY11" fmla="*/ 188686 h 362857"/>
              <a:gd name="connsiteX12" fmla="*/ 7257 w 288367"/>
              <a:gd name="connsiteY12" fmla="*/ 159657 h 362857"/>
              <a:gd name="connsiteX13" fmla="*/ 36286 w 288367"/>
              <a:gd name="connsiteY13" fmla="*/ 148772 h 362857"/>
              <a:gd name="connsiteX14" fmla="*/ 32657 w 288367"/>
              <a:gd name="connsiteY14" fmla="*/ 127000 h 362857"/>
              <a:gd name="connsiteX15" fmla="*/ 21772 w 288367"/>
              <a:gd name="connsiteY15" fmla="*/ 119743 h 362857"/>
              <a:gd name="connsiteX16" fmla="*/ 14514 w 288367"/>
              <a:gd name="connsiteY16" fmla="*/ 108857 h 362857"/>
              <a:gd name="connsiteX17" fmla="*/ 32657 w 288367"/>
              <a:gd name="connsiteY17" fmla="*/ 7257 h 362857"/>
              <a:gd name="connsiteX18" fmla="*/ 43543 w 288367"/>
              <a:gd name="connsiteY18" fmla="*/ 0 h 362857"/>
              <a:gd name="connsiteX19" fmla="*/ 76200 w 288367"/>
              <a:gd name="connsiteY19" fmla="*/ 7257 h 362857"/>
              <a:gd name="connsiteX20" fmla="*/ 108857 w 288367"/>
              <a:gd name="connsiteY20" fmla="*/ 10886 h 362857"/>
              <a:gd name="connsiteX21" fmla="*/ 127000 w 288367"/>
              <a:gd name="connsiteY21" fmla="*/ 43543 h 362857"/>
              <a:gd name="connsiteX22" fmla="*/ 141514 w 288367"/>
              <a:gd name="connsiteY22" fmla="*/ 50800 h 362857"/>
              <a:gd name="connsiteX23" fmla="*/ 152400 w 288367"/>
              <a:gd name="connsiteY23" fmla="*/ 58057 h 362857"/>
              <a:gd name="connsiteX24" fmla="*/ 163286 w 288367"/>
              <a:gd name="connsiteY24" fmla="*/ 61686 h 362857"/>
              <a:gd name="connsiteX25" fmla="*/ 239486 w 288367"/>
              <a:gd name="connsiteY25" fmla="*/ 68943 h 362857"/>
              <a:gd name="connsiteX26" fmla="*/ 268514 w 288367"/>
              <a:gd name="connsiteY26" fmla="*/ 72572 h 362857"/>
              <a:gd name="connsiteX27" fmla="*/ 272143 w 288367"/>
              <a:gd name="connsiteY27" fmla="*/ 83457 h 362857"/>
              <a:gd name="connsiteX28" fmla="*/ 279400 w 288367"/>
              <a:gd name="connsiteY28" fmla="*/ 94343 h 362857"/>
              <a:gd name="connsiteX29" fmla="*/ 268514 w 288367"/>
              <a:gd name="connsiteY29" fmla="*/ 112486 h 362857"/>
              <a:gd name="connsiteX30" fmla="*/ 246743 w 288367"/>
              <a:gd name="connsiteY30" fmla="*/ 119743 h 362857"/>
              <a:gd name="connsiteX31" fmla="*/ 214086 w 288367"/>
              <a:gd name="connsiteY31" fmla="*/ 127000 h 362857"/>
              <a:gd name="connsiteX32" fmla="*/ 206829 w 288367"/>
              <a:gd name="connsiteY32" fmla="*/ 163286 h 362857"/>
              <a:gd name="connsiteX33" fmla="*/ 203200 w 288367"/>
              <a:gd name="connsiteY33" fmla="*/ 177800 h 362857"/>
              <a:gd name="connsiteX34" fmla="*/ 181429 w 288367"/>
              <a:gd name="connsiteY34" fmla="*/ 185057 h 362857"/>
              <a:gd name="connsiteX35" fmla="*/ 159657 w 288367"/>
              <a:gd name="connsiteY35" fmla="*/ 192315 h 362857"/>
              <a:gd name="connsiteX36" fmla="*/ 148772 w 288367"/>
              <a:gd name="connsiteY36" fmla="*/ 195943 h 362857"/>
              <a:gd name="connsiteX37" fmla="*/ 137886 w 288367"/>
              <a:gd name="connsiteY37" fmla="*/ 199572 h 362857"/>
              <a:gd name="connsiteX38" fmla="*/ 127000 w 288367"/>
              <a:gd name="connsiteY38" fmla="*/ 221343 h 362857"/>
              <a:gd name="connsiteX39" fmla="*/ 134257 w 288367"/>
              <a:gd name="connsiteY39" fmla="*/ 232229 h 362857"/>
              <a:gd name="connsiteX40" fmla="*/ 145143 w 288367"/>
              <a:gd name="connsiteY40" fmla="*/ 235857 h 362857"/>
              <a:gd name="connsiteX41" fmla="*/ 156029 w 288367"/>
              <a:gd name="connsiteY41" fmla="*/ 243115 h 362857"/>
              <a:gd name="connsiteX42" fmla="*/ 163286 w 288367"/>
              <a:gd name="connsiteY42" fmla="*/ 254000 h 362857"/>
              <a:gd name="connsiteX43" fmla="*/ 174172 w 288367"/>
              <a:gd name="connsiteY43" fmla="*/ 257629 h 362857"/>
              <a:gd name="connsiteX44" fmla="*/ 185057 w 288367"/>
              <a:gd name="connsiteY44" fmla="*/ 264886 h 362857"/>
              <a:gd name="connsiteX45" fmla="*/ 206829 w 288367"/>
              <a:gd name="connsiteY45" fmla="*/ 272143 h 362857"/>
              <a:gd name="connsiteX46" fmla="*/ 217714 w 288367"/>
              <a:gd name="connsiteY46" fmla="*/ 283029 h 362857"/>
              <a:gd name="connsiteX47" fmla="*/ 257629 w 288367"/>
              <a:gd name="connsiteY47" fmla="*/ 290286 h 362857"/>
              <a:gd name="connsiteX48" fmla="*/ 268514 w 288367"/>
              <a:gd name="connsiteY48" fmla="*/ 293915 h 362857"/>
              <a:gd name="connsiteX49" fmla="*/ 283029 w 288367"/>
              <a:gd name="connsiteY49" fmla="*/ 312057 h 362857"/>
              <a:gd name="connsiteX50" fmla="*/ 286657 w 288367"/>
              <a:gd name="connsiteY50" fmla="*/ 322943 h 362857"/>
              <a:gd name="connsiteX51" fmla="*/ 275772 w 288367"/>
              <a:gd name="connsiteY51" fmla="*/ 326572 h 362857"/>
              <a:gd name="connsiteX52" fmla="*/ 250372 w 288367"/>
              <a:gd name="connsiteY52" fmla="*/ 319315 h 362857"/>
              <a:gd name="connsiteX53" fmla="*/ 232229 w 288367"/>
              <a:gd name="connsiteY53" fmla="*/ 315686 h 362857"/>
              <a:gd name="connsiteX54" fmla="*/ 217714 w 288367"/>
              <a:gd name="connsiteY54" fmla="*/ 333829 h 362857"/>
              <a:gd name="connsiteX55" fmla="*/ 210457 w 288367"/>
              <a:gd name="connsiteY55" fmla="*/ 344715 h 362857"/>
              <a:gd name="connsiteX56" fmla="*/ 199572 w 288367"/>
              <a:gd name="connsiteY56" fmla="*/ 351972 h 362857"/>
              <a:gd name="connsiteX57" fmla="*/ 192314 w 288367"/>
              <a:gd name="connsiteY57" fmla="*/ 359229 h 362857"/>
              <a:gd name="connsiteX58" fmla="*/ 174172 w 288367"/>
              <a:gd name="connsiteY58" fmla="*/ 362857 h 362857"/>
              <a:gd name="connsiteX59" fmla="*/ 156029 w 288367"/>
              <a:gd name="connsiteY59" fmla="*/ 344715 h 362857"/>
              <a:gd name="connsiteX60" fmla="*/ 156029 w 288367"/>
              <a:gd name="connsiteY60" fmla="*/ 348343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88367" h="362857">
                <a:moveTo>
                  <a:pt x="156029" y="348343"/>
                </a:moveTo>
                <a:cubicBezTo>
                  <a:pt x="153005" y="348343"/>
                  <a:pt x="143907" y="346053"/>
                  <a:pt x="137886" y="344715"/>
                </a:cubicBezTo>
                <a:cubicBezTo>
                  <a:pt x="133018" y="343633"/>
                  <a:pt x="128359" y="341086"/>
                  <a:pt x="123372" y="341086"/>
                </a:cubicBezTo>
                <a:cubicBezTo>
                  <a:pt x="116015" y="341086"/>
                  <a:pt x="108857" y="343505"/>
                  <a:pt x="101600" y="344715"/>
                </a:cubicBezTo>
                <a:cubicBezTo>
                  <a:pt x="91924" y="343505"/>
                  <a:pt x="82074" y="343279"/>
                  <a:pt x="72572" y="341086"/>
                </a:cubicBezTo>
                <a:cubicBezTo>
                  <a:pt x="58995" y="337953"/>
                  <a:pt x="54080" y="333596"/>
                  <a:pt x="43543" y="326572"/>
                </a:cubicBezTo>
                <a:cubicBezTo>
                  <a:pt x="44753" y="315686"/>
                  <a:pt x="45024" y="304655"/>
                  <a:pt x="47172" y="293915"/>
                </a:cubicBezTo>
                <a:cubicBezTo>
                  <a:pt x="48672" y="286414"/>
                  <a:pt x="54429" y="272143"/>
                  <a:pt x="54429" y="272143"/>
                </a:cubicBezTo>
                <a:cubicBezTo>
                  <a:pt x="52010" y="267305"/>
                  <a:pt x="49303" y="262601"/>
                  <a:pt x="47172" y="257629"/>
                </a:cubicBezTo>
                <a:cubicBezTo>
                  <a:pt x="45665" y="254113"/>
                  <a:pt x="46248" y="249448"/>
                  <a:pt x="43543" y="246743"/>
                </a:cubicBezTo>
                <a:cubicBezTo>
                  <a:pt x="26808" y="230008"/>
                  <a:pt x="20963" y="232094"/>
                  <a:pt x="0" y="228600"/>
                </a:cubicBezTo>
                <a:cubicBezTo>
                  <a:pt x="1210" y="215295"/>
                  <a:pt x="2230" y="201972"/>
                  <a:pt x="3629" y="188686"/>
                </a:cubicBezTo>
                <a:cubicBezTo>
                  <a:pt x="4650" y="178988"/>
                  <a:pt x="3635" y="168711"/>
                  <a:pt x="7257" y="159657"/>
                </a:cubicBezTo>
                <a:cubicBezTo>
                  <a:pt x="10507" y="151532"/>
                  <a:pt x="31923" y="149644"/>
                  <a:pt x="36286" y="148772"/>
                </a:cubicBezTo>
                <a:cubicBezTo>
                  <a:pt x="35076" y="141515"/>
                  <a:pt x="35947" y="133581"/>
                  <a:pt x="32657" y="127000"/>
                </a:cubicBezTo>
                <a:cubicBezTo>
                  <a:pt x="30707" y="123100"/>
                  <a:pt x="24856" y="122827"/>
                  <a:pt x="21772" y="119743"/>
                </a:cubicBezTo>
                <a:cubicBezTo>
                  <a:pt x="18688" y="116659"/>
                  <a:pt x="16933" y="112486"/>
                  <a:pt x="14514" y="108857"/>
                </a:cubicBezTo>
                <a:cubicBezTo>
                  <a:pt x="15044" y="97194"/>
                  <a:pt x="4512" y="26019"/>
                  <a:pt x="32657" y="7257"/>
                </a:cubicBezTo>
                <a:lnTo>
                  <a:pt x="43543" y="0"/>
                </a:lnTo>
                <a:cubicBezTo>
                  <a:pt x="54116" y="2644"/>
                  <a:pt x="65440" y="5720"/>
                  <a:pt x="76200" y="7257"/>
                </a:cubicBezTo>
                <a:cubicBezTo>
                  <a:pt x="87043" y="8806"/>
                  <a:pt x="97971" y="9676"/>
                  <a:pt x="108857" y="10886"/>
                </a:cubicBezTo>
                <a:cubicBezTo>
                  <a:pt x="134698" y="19500"/>
                  <a:pt x="104492" y="6029"/>
                  <a:pt x="127000" y="43543"/>
                </a:cubicBezTo>
                <a:cubicBezTo>
                  <a:pt x="129783" y="48181"/>
                  <a:pt x="136818" y="48116"/>
                  <a:pt x="141514" y="50800"/>
                </a:cubicBezTo>
                <a:cubicBezTo>
                  <a:pt x="145300" y="52964"/>
                  <a:pt x="148499" y="56107"/>
                  <a:pt x="152400" y="58057"/>
                </a:cubicBezTo>
                <a:cubicBezTo>
                  <a:pt x="155821" y="59768"/>
                  <a:pt x="159491" y="61212"/>
                  <a:pt x="163286" y="61686"/>
                </a:cubicBezTo>
                <a:cubicBezTo>
                  <a:pt x="188604" y="64851"/>
                  <a:pt x="214168" y="65778"/>
                  <a:pt x="239486" y="68943"/>
                </a:cubicBezTo>
                <a:lnTo>
                  <a:pt x="268514" y="72572"/>
                </a:lnTo>
                <a:cubicBezTo>
                  <a:pt x="269724" y="76200"/>
                  <a:pt x="270432" y="80036"/>
                  <a:pt x="272143" y="83457"/>
                </a:cubicBezTo>
                <a:cubicBezTo>
                  <a:pt x="274093" y="87358"/>
                  <a:pt x="278683" y="90041"/>
                  <a:pt x="279400" y="94343"/>
                </a:cubicBezTo>
                <a:cubicBezTo>
                  <a:pt x="280355" y="100074"/>
                  <a:pt x="273410" y="110038"/>
                  <a:pt x="268514" y="112486"/>
                </a:cubicBezTo>
                <a:cubicBezTo>
                  <a:pt x="261672" y="115907"/>
                  <a:pt x="254164" y="117887"/>
                  <a:pt x="246743" y="119743"/>
                </a:cubicBezTo>
                <a:cubicBezTo>
                  <a:pt x="226246" y="124868"/>
                  <a:pt x="237119" y="122394"/>
                  <a:pt x="214086" y="127000"/>
                </a:cubicBezTo>
                <a:cubicBezTo>
                  <a:pt x="211667" y="139095"/>
                  <a:pt x="209821" y="151320"/>
                  <a:pt x="206829" y="163286"/>
                </a:cubicBezTo>
                <a:cubicBezTo>
                  <a:pt x="205619" y="168124"/>
                  <a:pt x="206986" y="174555"/>
                  <a:pt x="203200" y="177800"/>
                </a:cubicBezTo>
                <a:cubicBezTo>
                  <a:pt x="197392" y="182778"/>
                  <a:pt x="188686" y="182638"/>
                  <a:pt x="181429" y="185057"/>
                </a:cubicBezTo>
                <a:lnTo>
                  <a:pt x="159657" y="192315"/>
                </a:lnTo>
                <a:lnTo>
                  <a:pt x="148772" y="195943"/>
                </a:lnTo>
                <a:lnTo>
                  <a:pt x="137886" y="199572"/>
                </a:lnTo>
                <a:cubicBezTo>
                  <a:pt x="135358" y="203363"/>
                  <a:pt x="125999" y="215334"/>
                  <a:pt x="127000" y="221343"/>
                </a:cubicBezTo>
                <a:cubicBezTo>
                  <a:pt x="127717" y="225645"/>
                  <a:pt x="130852" y="229505"/>
                  <a:pt x="134257" y="232229"/>
                </a:cubicBezTo>
                <a:cubicBezTo>
                  <a:pt x="137244" y="234618"/>
                  <a:pt x="141514" y="234648"/>
                  <a:pt x="145143" y="235857"/>
                </a:cubicBezTo>
                <a:cubicBezTo>
                  <a:pt x="148772" y="238276"/>
                  <a:pt x="152945" y="240031"/>
                  <a:pt x="156029" y="243115"/>
                </a:cubicBezTo>
                <a:cubicBezTo>
                  <a:pt x="159113" y="246199"/>
                  <a:pt x="159881" y="251276"/>
                  <a:pt x="163286" y="254000"/>
                </a:cubicBezTo>
                <a:cubicBezTo>
                  <a:pt x="166273" y="256389"/>
                  <a:pt x="170751" y="255918"/>
                  <a:pt x="174172" y="257629"/>
                </a:cubicBezTo>
                <a:cubicBezTo>
                  <a:pt x="178072" y="259579"/>
                  <a:pt x="181072" y="263115"/>
                  <a:pt x="185057" y="264886"/>
                </a:cubicBezTo>
                <a:cubicBezTo>
                  <a:pt x="192048" y="267993"/>
                  <a:pt x="206829" y="272143"/>
                  <a:pt x="206829" y="272143"/>
                </a:cubicBezTo>
                <a:cubicBezTo>
                  <a:pt x="210457" y="275772"/>
                  <a:pt x="213259" y="280483"/>
                  <a:pt x="217714" y="283029"/>
                </a:cubicBezTo>
                <a:cubicBezTo>
                  <a:pt x="223414" y="286286"/>
                  <a:pt x="256639" y="290145"/>
                  <a:pt x="257629" y="290286"/>
                </a:cubicBezTo>
                <a:cubicBezTo>
                  <a:pt x="261257" y="291496"/>
                  <a:pt x="265234" y="291947"/>
                  <a:pt x="268514" y="293915"/>
                </a:cubicBezTo>
                <a:cubicBezTo>
                  <a:pt x="274261" y="297363"/>
                  <a:pt x="279731" y="307110"/>
                  <a:pt x="283029" y="312057"/>
                </a:cubicBezTo>
                <a:cubicBezTo>
                  <a:pt x="284238" y="315686"/>
                  <a:pt x="288367" y="319522"/>
                  <a:pt x="286657" y="322943"/>
                </a:cubicBezTo>
                <a:cubicBezTo>
                  <a:pt x="284947" y="326364"/>
                  <a:pt x="279597" y="326572"/>
                  <a:pt x="275772" y="326572"/>
                </a:cubicBezTo>
                <a:cubicBezTo>
                  <a:pt x="268988" y="326572"/>
                  <a:pt x="257215" y="321026"/>
                  <a:pt x="250372" y="319315"/>
                </a:cubicBezTo>
                <a:cubicBezTo>
                  <a:pt x="244389" y="317819"/>
                  <a:pt x="238277" y="316896"/>
                  <a:pt x="232229" y="315686"/>
                </a:cubicBezTo>
                <a:cubicBezTo>
                  <a:pt x="209893" y="349191"/>
                  <a:pt x="238396" y="307977"/>
                  <a:pt x="217714" y="333829"/>
                </a:cubicBezTo>
                <a:cubicBezTo>
                  <a:pt x="214990" y="337234"/>
                  <a:pt x="213541" y="341631"/>
                  <a:pt x="210457" y="344715"/>
                </a:cubicBezTo>
                <a:cubicBezTo>
                  <a:pt x="207374" y="347799"/>
                  <a:pt x="202977" y="349248"/>
                  <a:pt x="199572" y="351972"/>
                </a:cubicBezTo>
                <a:cubicBezTo>
                  <a:pt x="196900" y="354109"/>
                  <a:pt x="195459" y="357881"/>
                  <a:pt x="192314" y="359229"/>
                </a:cubicBezTo>
                <a:cubicBezTo>
                  <a:pt x="186646" y="361658"/>
                  <a:pt x="180219" y="361648"/>
                  <a:pt x="174172" y="362857"/>
                </a:cubicBezTo>
                <a:cubicBezTo>
                  <a:pt x="168124" y="356810"/>
                  <a:pt x="164142" y="347420"/>
                  <a:pt x="156029" y="344715"/>
                </a:cubicBezTo>
                <a:cubicBezTo>
                  <a:pt x="143995" y="340703"/>
                  <a:pt x="159053" y="348343"/>
                  <a:pt x="156029" y="348343"/>
                </a:cubicBezTo>
                <a:close/>
              </a:path>
            </a:pathLst>
          </a:custGeom>
          <a:noFill/>
          <a:ln w="139700">
            <a:solidFill>
              <a:srgbClr val="000000">
                <a:alpha val="0"/>
              </a:srgbClr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909806" y="401945"/>
            <a:ext cx="51636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Arial" panose="020B0604020202020204" pitchFamily="34" charset="0"/>
              </a:rPr>
              <a:t>M-APP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909806" y="1544944"/>
            <a:ext cx="47515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INIZIAMO LA RICERCA DEL </a:t>
            </a:r>
            <a:r>
              <a:rPr lang="it-IT" dirty="0" smtClean="0">
                <a:latin typeface="Comic Sans MS" pitchFamily="66" charset="0"/>
              </a:rPr>
              <a:t>MERCATO</a:t>
            </a:r>
            <a:endParaRPr lang="it-IT" dirty="0" smtClean="0">
              <a:latin typeface="Comic Sans MS" pitchFamily="66" charset="0"/>
            </a:endParaRPr>
          </a:p>
          <a:p>
            <a:r>
              <a:rPr lang="it-IT" dirty="0" smtClean="0">
                <a:latin typeface="Comic Sans MS" pitchFamily="66" charset="0"/>
              </a:rPr>
              <a:t>NELLA PROVINCIA SELEZIONATA</a:t>
            </a:r>
          </a:p>
          <a:p>
            <a:endParaRPr lang="it-IT" dirty="0" smtClean="0">
              <a:latin typeface="Comic Sans MS" pitchFamily="66" charset="0"/>
            </a:endParaRPr>
          </a:p>
          <a:p>
            <a:endParaRPr lang="it-IT" dirty="0" smtClean="0">
              <a:latin typeface="Comic Sans MS" pitchFamily="66" charset="0"/>
            </a:endParaRPr>
          </a:p>
          <a:p>
            <a:r>
              <a:rPr lang="it-IT" dirty="0" smtClean="0">
                <a:latin typeface="Comic Sans MS" pitchFamily="66" charset="0"/>
              </a:rPr>
              <a:t>Selezionando un comune (ad esempio Cassino) possiamo avere accesso alla Home.</a:t>
            </a:r>
          </a:p>
          <a:p>
            <a:r>
              <a:rPr lang="it-IT" dirty="0" smtClean="0">
                <a:latin typeface="Comic Sans MS" pitchFamily="66" charset="0"/>
              </a:rPr>
              <a:t>Selezionando per  giorno della settimana abbiamo la possibilità di visualizzare tutti i comuni o rioni cittadini in cui c’è mercato nel giorno scelto e quindi selezionandone uno possiamo avere accesso alla Home.</a:t>
            </a:r>
          </a:p>
          <a:p>
            <a:endParaRPr lang="it-IT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99" y="473915"/>
            <a:ext cx="3237257" cy="582828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 rot="5400000">
            <a:off x="95343" y="2240919"/>
            <a:ext cx="4147200" cy="24768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988885" y="1458070"/>
            <a:ext cx="2395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Seleziona giorno della settimana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033921" y="2126133"/>
            <a:ext cx="168187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smtClean="0"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Lunedì</a:t>
            </a:r>
            <a:r>
              <a:rPr lang="it-IT" dirty="0" smtClean="0"/>
              <a:t>	</a:t>
            </a:r>
            <a:r>
              <a:rPr lang="it-IT" dirty="0"/>
              <a:t>	</a:t>
            </a: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›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033921" y="2620317"/>
            <a:ext cx="169469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smtClean="0"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Martedì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it-IT" dirty="0" smtClean="0"/>
              <a:t>	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›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033921" y="3107602"/>
            <a:ext cx="169469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smtClean="0"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Mercoledì</a:t>
            </a:r>
            <a:r>
              <a:rPr lang="it-IT" dirty="0"/>
              <a:t>	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›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027949" y="3607642"/>
            <a:ext cx="169469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smtClean="0"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Giovedì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it-IT" dirty="0" smtClean="0"/>
              <a:t>	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›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027949" y="4090457"/>
            <a:ext cx="169469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smtClean="0"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Venerdì</a:t>
            </a:r>
            <a:r>
              <a:rPr lang="it-IT" dirty="0"/>
              <a:t>	</a:t>
            </a:r>
            <a:r>
              <a:rPr lang="it-IT" dirty="0" smtClean="0"/>
              <a:t>	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›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CasellaDiTesto 22">
            <a:hlinkClick r:id="rId3" action="ppaction://hlinksldjump"/>
          </p:cNvPr>
          <p:cNvSpPr txBox="1"/>
          <p:nvPr/>
        </p:nvSpPr>
        <p:spPr>
          <a:xfrm>
            <a:off x="1027949" y="4605038"/>
            <a:ext cx="169469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smtClean="0"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Sabato</a:t>
            </a:r>
            <a:r>
              <a:rPr lang="it-IT" dirty="0" smtClean="0"/>
              <a:t>	</a:t>
            </a:r>
            <a:r>
              <a:rPr lang="it-IT" dirty="0"/>
              <a:t>	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›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027949" y="5081258"/>
            <a:ext cx="123303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smtClean="0"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Domenica</a:t>
            </a:r>
            <a:r>
              <a:rPr lang="it-IT" dirty="0"/>
              <a:t>	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›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909806" y="401945"/>
            <a:ext cx="51636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Arial" panose="020B0604020202020204" pitchFamily="34" charset="0"/>
              </a:rPr>
              <a:t>M-APP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432300" y="1950383"/>
            <a:ext cx="3517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>
              <a:latin typeface="Comic Sans MS" pitchFamily="66" charset="0"/>
            </a:endParaRPr>
          </a:p>
          <a:p>
            <a:r>
              <a:rPr lang="it-IT" dirty="0" smtClean="0">
                <a:latin typeface="Comic Sans MS" pitchFamily="66" charset="0"/>
              </a:rPr>
              <a:t>FACCIAMO UN ESEMPIO</a:t>
            </a:r>
          </a:p>
          <a:p>
            <a:endParaRPr lang="it-IT" dirty="0" smtClean="0">
              <a:latin typeface="Comic Sans MS" pitchFamily="66" charset="0"/>
            </a:endParaRPr>
          </a:p>
          <a:p>
            <a:endParaRPr lang="it-IT" dirty="0" smtClean="0">
              <a:latin typeface="Comic Sans MS" pitchFamily="66" charset="0"/>
            </a:endParaRPr>
          </a:p>
          <a:p>
            <a:r>
              <a:rPr lang="it-IT" dirty="0" smtClean="0">
                <a:latin typeface="Comic Sans MS" pitchFamily="66" charset="0"/>
              </a:rPr>
              <a:t>Scegliamo  Sabato.</a:t>
            </a:r>
            <a:endParaRPr lang="it-IT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3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99" y="473915"/>
            <a:ext cx="3237257" cy="582828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 rot="5400000">
            <a:off x="95343" y="2240919"/>
            <a:ext cx="4147200" cy="24768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932290" y="1771974"/>
            <a:ext cx="2395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Sabato</a:t>
            </a:r>
            <a:endParaRPr lang="it-IT" sz="24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64428"/>
              </p:ext>
            </p:extLst>
          </p:nvPr>
        </p:nvGraphicFramePr>
        <p:xfrm>
          <a:off x="1041673" y="2301664"/>
          <a:ext cx="2247438" cy="18542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247438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Alvito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Cassino</a:t>
                      </a:r>
                      <a:endParaRPr lang="it-IT" sz="1600" dirty="0"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Ceprano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Ferentino</a:t>
                      </a:r>
                      <a:endParaRPr lang="it-IT" sz="1600" dirty="0"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omic Sans MS" pitchFamily="66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Villa Santo Stefano</a:t>
                      </a:r>
                      <a:endParaRPr lang="it-IT" sz="1600" dirty="0">
                        <a:latin typeface="Comic Sans MS" pitchFamily="66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CasellaDiTesto 14"/>
          <p:cNvSpPr txBox="1">
            <a:spLocks noChangeAspect="1"/>
          </p:cNvSpPr>
          <p:nvPr/>
        </p:nvSpPr>
        <p:spPr>
          <a:xfrm>
            <a:off x="1022591" y="4667940"/>
            <a:ext cx="2286203" cy="30777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Verdana" panose="020B0604030504040204" pitchFamily="34" charset="0"/>
              </a:rPr>
              <a:t>Seleziona un comune </a:t>
            </a:r>
            <a:endParaRPr lang="it-IT" sz="1400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09806" y="401945"/>
            <a:ext cx="51636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Arial" panose="020B0604020202020204" pitchFamily="34" charset="0"/>
              </a:rPr>
              <a:t>M-APP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267200" y="1950383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In questo modo possiamo conoscere dove si svolgeranno i mercati del giorno scelto.</a:t>
            </a:r>
          </a:p>
          <a:p>
            <a:r>
              <a:rPr lang="it-IT" dirty="0" smtClean="0">
                <a:latin typeface="Comic Sans MS" pitchFamily="66" charset="0"/>
              </a:rPr>
              <a:t>Scegliamo</a:t>
            </a:r>
            <a:r>
              <a:rPr lang="it-IT" dirty="0" smtClean="0">
                <a:latin typeface="Comic Sans MS" pitchFamily="66" charset="0"/>
              </a:rPr>
              <a:t>, ad esempio, Cassino e quindi accediamo al menù. 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12" name="Rettangolo 11">
            <a:hlinkClick r:id="rId3" action="ppaction://hlinksldjump"/>
          </p:cNvPr>
          <p:cNvSpPr/>
          <p:nvPr/>
        </p:nvSpPr>
        <p:spPr>
          <a:xfrm>
            <a:off x="1041673" y="2667000"/>
            <a:ext cx="2247438" cy="38946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2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  <a:alpha val="48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effectLst>
          <a:outerShdw blurRad="40000" dist="23000" dir="5400000" rotWithShape="0">
            <a:srgbClr val="000000">
              <a:alpha val="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2181</TotalTime>
  <Words>1128</Words>
  <Application>Microsoft Office PowerPoint</Application>
  <PresentationFormat>Presentazione su schermo (4:3)</PresentationFormat>
  <Paragraphs>312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Tema di Office</vt:lpstr>
      <vt:lpstr>Presentazione standard di PowerPoint</vt:lpstr>
      <vt:lpstr>ICONA </vt:lpstr>
      <vt:lpstr>M-APP</vt:lpstr>
      <vt:lpstr>M-APP</vt:lpstr>
      <vt:lpstr>M-APP</vt:lpstr>
      <vt:lpstr>M-APP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Federica</dc:creator>
  <cp:lastModifiedBy>admin</cp:lastModifiedBy>
  <cp:revision>187</cp:revision>
  <dcterms:created xsi:type="dcterms:W3CDTF">2014-06-09T12:53:58Z</dcterms:created>
  <dcterms:modified xsi:type="dcterms:W3CDTF">2015-01-19T10:27:13Z</dcterms:modified>
</cp:coreProperties>
</file>